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28"/>
  </p:handoutMasterIdLst>
  <p:sldIdLst>
    <p:sldId id="256" r:id="rId2"/>
    <p:sldId id="285" r:id="rId3"/>
    <p:sldId id="271" r:id="rId4"/>
    <p:sldId id="281" r:id="rId5"/>
    <p:sldId id="273" r:id="rId6"/>
    <p:sldId id="274" r:id="rId7"/>
    <p:sldId id="272" r:id="rId8"/>
    <p:sldId id="275" r:id="rId9"/>
    <p:sldId id="265" r:id="rId10"/>
    <p:sldId id="276" r:id="rId11"/>
    <p:sldId id="259" r:id="rId12"/>
    <p:sldId id="260" r:id="rId13"/>
    <p:sldId id="262" r:id="rId14"/>
    <p:sldId id="269" r:id="rId15"/>
    <p:sldId id="270" r:id="rId16"/>
    <p:sldId id="277" r:id="rId17"/>
    <p:sldId id="278" r:id="rId18"/>
    <p:sldId id="279" r:id="rId19"/>
    <p:sldId id="280" r:id="rId20"/>
    <p:sldId id="263" r:id="rId21"/>
    <p:sldId id="264" r:id="rId22"/>
    <p:sldId id="266" r:id="rId23"/>
    <p:sldId id="268" r:id="rId24"/>
    <p:sldId id="282" r:id="rId25"/>
    <p:sldId id="283" r:id="rId26"/>
    <p:sldId id="284" r:id="rId27"/>
  </p:sldIdLst>
  <p:sldSz cx="9144000" cy="6858000" type="screen4x3"/>
  <p:notesSz cx="6888163" cy="100187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703" autoAdjust="0"/>
    <p:restoredTop sz="94660"/>
  </p:normalViewPr>
  <p:slideViewPr>
    <p:cSldViewPr snapToGrid="0">
      <p:cViewPr>
        <p:scale>
          <a:sx n="81" d="100"/>
          <a:sy n="81" d="100"/>
        </p:scale>
        <p:origin x="-822" y="-19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84406" cy="50230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902208" y="1"/>
            <a:ext cx="2984405" cy="50230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DAC0E-B652-453A-BC24-9715FA8A8E89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9516411"/>
            <a:ext cx="2984406" cy="5023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902208" y="9516411"/>
            <a:ext cx="2984405" cy="5023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DE9092-A1A5-4555-9C98-F837CF5FE42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193518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BFACEA43-E4FB-4D37-AF50-548A0077585A}"/>
              </a:ext>
            </a:extLst>
          </p:cNvPr>
          <p:cNvSpPr/>
          <p:nvPr/>
        </p:nvSpPr>
        <p:spPr>
          <a:xfrm>
            <a:off x="0" y="1"/>
            <a:ext cx="9144000" cy="89117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1800"/>
          </a:p>
        </p:txBody>
      </p:sp>
      <p:pic>
        <p:nvPicPr>
          <p:cNvPr id="9" name="Imagen 8" descr="Logotipo&#10;&#10;Descripción generada automáticamente">
            <a:extLst>
              <a:ext uri="{FF2B5EF4-FFF2-40B4-BE49-F238E27FC236}">
                <a16:creationId xmlns:a16="http://schemas.microsoft.com/office/drawing/2014/main" xmlns="" id="{FFF037DD-D903-4F7D-8668-6988683E03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204" y="118849"/>
            <a:ext cx="2799438" cy="677553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xmlns="" id="{0D35BEE2-3078-4C9D-94E9-F701F4DD594B}"/>
              </a:ext>
            </a:extLst>
          </p:cNvPr>
          <p:cNvGrpSpPr/>
          <p:nvPr/>
        </p:nvGrpSpPr>
        <p:grpSpPr>
          <a:xfrm>
            <a:off x="147945" y="118017"/>
            <a:ext cx="2069243" cy="773160"/>
            <a:chOff x="107743" y="118848"/>
            <a:chExt cx="2200453" cy="822186"/>
          </a:xfrm>
        </p:grpSpPr>
        <p:pic>
          <p:nvPicPr>
            <p:cNvPr id="11" name="Imagen 10" descr="Dibujo en blanco y negro&#10;&#10;Descripción generada automáticamente con confianza media">
              <a:extLst>
                <a:ext uri="{FF2B5EF4-FFF2-40B4-BE49-F238E27FC236}">
                  <a16:creationId xmlns:a16="http://schemas.microsoft.com/office/drawing/2014/main" xmlns="" id="{25635094-0BA6-4AFC-821D-C0D74A225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743" y="118848"/>
              <a:ext cx="705195" cy="822186"/>
            </a:xfrm>
            <a:prstGeom prst="rect">
              <a:avLst/>
            </a:prstGeom>
          </p:spPr>
        </p:pic>
        <p:pic>
          <p:nvPicPr>
            <p:cNvPr id="12" name="Imagen 11" descr="Texto&#10;&#10;Descripción generada automáticamente">
              <a:extLst>
                <a:ext uri="{FF2B5EF4-FFF2-40B4-BE49-F238E27FC236}">
                  <a16:creationId xmlns:a16="http://schemas.microsoft.com/office/drawing/2014/main" xmlns="" id="{39490DB5-F998-40C0-BF28-4BAADE630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7946" y="448505"/>
              <a:ext cx="1560250" cy="373680"/>
            </a:xfrm>
            <a:prstGeom prst="rect">
              <a:avLst/>
            </a:prstGeom>
          </p:spPr>
        </p:pic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xmlns="" id="{703A5E38-ED1D-409D-9C69-CA7C438AD511}"/>
              </a:ext>
            </a:extLst>
          </p:cNvPr>
          <p:cNvSpPr txBox="1"/>
          <p:nvPr/>
        </p:nvSpPr>
        <p:spPr>
          <a:xfrm>
            <a:off x="4181384" y="6043851"/>
            <a:ext cx="4962617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s-MX" sz="14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HelveticaNeueLT Std" panose="020B0604020202020204" pitchFamily="34" charset="0"/>
              </a:rPr>
              <a:t>Secretaría de Educación</a:t>
            </a:r>
          </a:p>
          <a:p>
            <a:pPr algn="r"/>
            <a:r>
              <a:rPr lang="es-MX" sz="14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HelveticaNeueLT Std" panose="020B0604020202020204" pitchFamily="34" charset="0"/>
              </a:rPr>
              <a:t>Subsecretaría de Educación Básica</a:t>
            </a:r>
          </a:p>
          <a:p>
            <a:pPr algn="r"/>
            <a:r>
              <a:rPr lang="es-MX" sz="14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HelveticaNeueLT Std" panose="020B0604020202020204" pitchFamily="34" charset="0"/>
              </a:rPr>
              <a:t>Dirección General de Educación Preescolar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xmlns="" id="{D441BB08-F2A9-4B71-9A22-2D9D8A369778}"/>
              </a:ext>
            </a:extLst>
          </p:cNvPr>
          <p:cNvGrpSpPr/>
          <p:nvPr/>
        </p:nvGrpSpPr>
        <p:grpSpPr>
          <a:xfrm>
            <a:off x="-1781" y="5521916"/>
            <a:ext cx="9234561" cy="1391902"/>
            <a:chOff x="-1781" y="5521916"/>
            <a:chExt cx="9234561" cy="1391902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xmlns="" id="{78EE4B53-59C3-4D14-9DCF-390819051E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549" b="24621"/>
            <a:stretch/>
          </p:blipFill>
          <p:spPr>
            <a:xfrm>
              <a:off x="1233996" y="6667130"/>
              <a:ext cx="7998784" cy="232240"/>
            </a:xfrm>
            <a:prstGeom prst="rect">
              <a:avLst/>
            </a:prstGeom>
          </p:spPr>
        </p:pic>
        <p:pic>
          <p:nvPicPr>
            <p:cNvPr id="16" name="Imagen 15" descr="Forma&#10;&#10;Descripción generada automáticamente">
              <a:extLst>
                <a:ext uri="{FF2B5EF4-FFF2-40B4-BE49-F238E27FC236}">
                  <a16:creationId xmlns:a16="http://schemas.microsoft.com/office/drawing/2014/main" xmlns="" id="{366551CF-9041-4204-B852-25E7773CCC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93"/>
            <a:stretch/>
          </p:blipFill>
          <p:spPr>
            <a:xfrm>
              <a:off x="-1781" y="5521916"/>
              <a:ext cx="1555824" cy="13919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4253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7479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18706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xmlns="" id="{8C68312C-496B-4C10-9C1E-8703CE7A4A87}"/>
              </a:ext>
            </a:extLst>
          </p:cNvPr>
          <p:cNvSpPr/>
          <p:nvPr/>
        </p:nvSpPr>
        <p:spPr>
          <a:xfrm>
            <a:off x="0" y="1"/>
            <a:ext cx="9144000" cy="3845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1800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xmlns="" id="{413068D2-5238-40D6-8883-5658E13BF4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585" y="67253"/>
            <a:ext cx="1027056" cy="248580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xmlns="" id="{DFE024D2-8D0E-4F74-8CD3-AD14B586C740}"/>
              </a:ext>
            </a:extLst>
          </p:cNvPr>
          <p:cNvGrpSpPr/>
          <p:nvPr/>
        </p:nvGrpSpPr>
        <p:grpSpPr>
          <a:xfrm>
            <a:off x="147946" y="40462"/>
            <a:ext cx="846041" cy="316118"/>
            <a:chOff x="107743" y="118848"/>
            <a:chExt cx="2200453" cy="822186"/>
          </a:xfrm>
        </p:grpSpPr>
        <p:pic>
          <p:nvPicPr>
            <p:cNvPr id="10" name="Imagen 9" descr="Dibujo en blanco y negro&#10;&#10;Descripción generada automáticamente con confianza media">
              <a:extLst>
                <a:ext uri="{FF2B5EF4-FFF2-40B4-BE49-F238E27FC236}">
                  <a16:creationId xmlns:a16="http://schemas.microsoft.com/office/drawing/2014/main" xmlns="" id="{3AD091A9-E827-4C33-B1ED-72874353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743" y="118848"/>
              <a:ext cx="705195" cy="822186"/>
            </a:xfrm>
            <a:prstGeom prst="rect">
              <a:avLst/>
            </a:prstGeom>
          </p:spPr>
        </p:pic>
        <p:pic>
          <p:nvPicPr>
            <p:cNvPr id="11" name="Imagen 10" descr="Texto&#10;&#10;Descripción generada automáticamente">
              <a:extLst>
                <a:ext uri="{FF2B5EF4-FFF2-40B4-BE49-F238E27FC236}">
                  <a16:creationId xmlns:a16="http://schemas.microsoft.com/office/drawing/2014/main" xmlns="" id="{2683C794-A648-472A-8D2E-D31A481DB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7946" y="448505"/>
              <a:ext cx="1560250" cy="373680"/>
            </a:xfrm>
            <a:prstGeom prst="rect">
              <a:avLst/>
            </a:prstGeom>
          </p:spPr>
        </p:pic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xmlns="" id="{F584ED9F-BE45-4415-BAE4-8BA6BA5279BF}"/>
              </a:ext>
            </a:extLst>
          </p:cNvPr>
          <p:cNvGrpSpPr/>
          <p:nvPr/>
        </p:nvGrpSpPr>
        <p:grpSpPr>
          <a:xfrm>
            <a:off x="-1864" y="6133389"/>
            <a:ext cx="9234646" cy="753191"/>
            <a:chOff x="-1865" y="6133387"/>
            <a:chExt cx="9234646" cy="753191"/>
          </a:xfrm>
        </p:grpSpPr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xmlns="" id="{5F46AFB0-8B4E-473C-8E93-4E9A4EC770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549" b="24621"/>
            <a:stretch/>
          </p:blipFill>
          <p:spPr>
            <a:xfrm>
              <a:off x="628651" y="6749838"/>
              <a:ext cx="8604130" cy="122952"/>
            </a:xfrm>
            <a:prstGeom prst="rect">
              <a:avLst/>
            </a:prstGeom>
          </p:spPr>
        </p:pic>
        <p:pic>
          <p:nvPicPr>
            <p:cNvPr id="14" name="Imagen 13" descr="Forma&#10;&#10;Descripción generada automáticamente">
              <a:extLst>
                <a:ext uri="{FF2B5EF4-FFF2-40B4-BE49-F238E27FC236}">
                  <a16:creationId xmlns:a16="http://schemas.microsoft.com/office/drawing/2014/main" xmlns="" id="{9A3D4B9C-5DEE-44FB-A9CB-D8A8A0A37A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93"/>
            <a:stretch/>
          </p:blipFill>
          <p:spPr>
            <a:xfrm>
              <a:off x="-1865" y="6133387"/>
              <a:ext cx="841893" cy="753191"/>
            </a:xfrm>
            <a:prstGeom prst="rect">
              <a:avLst/>
            </a:prstGeom>
          </p:spPr>
        </p:pic>
      </p:grpSp>
      <p:sp>
        <p:nvSpPr>
          <p:cNvPr id="15" name="CuadroTexto 14">
            <a:extLst>
              <a:ext uri="{FF2B5EF4-FFF2-40B4-BE49-F238E27FC236}">
                <a16:creationId xmlns:a16="http://schemas.microsoft.com/office/drawing/2014/main" xmlns="" id="{FE5C9B15-06BA-4BBF-879B-29D566A52B9D}"/>
              </a:ext>
            </a:extLst>
          </p:cNvPr>
          <p:cNvSpPr txBox="1"/>
          <p:nvPr/>
        </p:nvSpPr>
        <p:spPr>
          <a:xfrm>
            <a:off x="4181384" y="6571226"/>
            <a:ext cx="4962617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s-MX" sz="105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HelveticaNeueLT Std" panose="020B0604020202020204" pitchFamily="34" charset="0"/>
              </a:rPr>
              <a:t>Dirección General de Educación Preescolar</a:t>
            </a:r>
          </a:p>
        </p:txBody>
      </p:sp>
    </p:spTree>
    <p:extLst>
      <p:ext uri="{BB962C8B-B14F-4D97-AF65-F5344CB8AC3E}">
        <p14:creationId xmlns:p14="http://schemas.microsoft.com/office/powerpoint/2010/main" val="167154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8470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0084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29429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91305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154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28403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4030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B69AD-DC84-427D-AE26-1F138DBA5745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E97D6-05EC-4FF4-81A7-50D91739E6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83823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F352C2DA-EA2A-6555-5A92-CA59414CB502}"/>
              </a:ext>
            </a:extLst>
          </p:cNvPr>
          <p:cNvSpPr/>
          <p:nvPr/>
        </p:nvSpPr>
        <p:spPr>
          <a:xfrm>
            <a:off x="1347984" y="1160901"/>
            <a:ext cx="6336000" cy="1754326"/>
          </a:xfrm>
          <a:prstGeom prst="rect">
            <a:avLst/>
          </a:prstGeom>
        </p:spPr>
        <p:txBody>
          <a:bodyPr wrap="square" lIns="7200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Estrategia Curricular en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Igualdad de Género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ECIG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2000" b="1" dirty="0">
                <a:solidFill>
                  <a:srgbClr val="4242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Educación básica y media superior</a:t>
            </a:r>
            <a:endParaRPr kumimoji="0" lang="es-MX" sz="20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8CD4FF86-C9DC-EC3D-09D9-9378BD8AAA07}"/>
              </a:ext>
            </a:extLst>
          </p:cNvPr>
          <p:cNvSpPr txBox="1"/>
          <p:nvPr/>
        </p:nvSpPr>
        <p:spPr>
          <a:xfrm>
            <a:off x="7019900" y="5441634"/>
            <a:ext cx="2124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b="1" dirty="0">
                <a:solidFill>
                  <a:srgbClr val="4242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Junio</a:t>
            </a:r>
            <a:r>
              <a:rPr kumimoji="0" lang="es-ES_tradnl" sz="1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, 2023</a:t>
            </a:r>
          </a:p>
        </p:txBody>
      </p:sp>
      <p:sp>
        <p:nvSpPr>
          <p:cNvPr id="8" name="Rectángulo 7"/>
          <p:cNvSpPr/>
          <p:nvPr/>
        </p:nvSpPr>
        <p:spPr>
          <a:xfrm>
            <a:off x="-98106" y="3903074"/>
            <a:ext cx="922817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Trabajo docente:</a:t>
            </a:r>
          </a:p>
          <a:p>
            <a:pPr algn="ctr"/>
            <a:r>
              <a:rPr lang="es-MX" sz="2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Taller </a:t>
            </a:r>
            <a:r>
              <a:rPr lang="es-MX" sz="28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presencial</a:t>
            </a:r>
            <a:endParaRPr lang="es-MX" sz="2800" b="1" i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879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951470" y="2965622"/>
            <a:ext cx="74264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800" b="1" i="1" dirty="0"/>
              <a:t>Trabajo en grupos</a:t>
            </a:r>
          </a:p>
        </p:txBody>
      </p:sp>
    </p:spTree>
    <p:extLst>
      <p:ext uri="{BB962C8B-B14F-4D97-AF65-F5344CB8AC3E}">
        <p14:creationId xmlns:p14="http://schemas.microsoft.com/office/powerpoint/2010/main" val="3601869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437322"/>
            <a:ext cx="9144000" cy="43732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/>
              <a:t>CARACTERÍSTICAS DE LA ECIG</a:t>
            </a:r>
          </a:p>
        </p:txBody>
      </p:sp>
      <p:sp>
        <p:nvSpPr>
          <p:cNvPr id="4" name="object 3"/>
          <p:cNvSpPr/>
          <p:nvPr/>
        </p:nvSpPr>
        <p:spPr>
          <a:xfrm>
            <a:off x="1792054" y="949734"/>
            <a:ext cx="5832475" cy="5832475"/>
          </a:xfrm>
          <a:custGeom>
            <a:avLst/>
            <a:gdLst/>
            <a:ahLst/>
            <a:cxnLst/>
            <a:rect l="l" t="t" r="r" b="b"/>
            <a:pathLst>
              <a:path w="5832475" h="5832475">
                <a:moveTo>
                  <a:pt x="0" y="2915999"/>
                </a:moveTo>
                <a:lnTo>
                  <a:pt x="390" y="2867778"/>
                </a:lnTo>
                <a:lnTo>
                  <a:pt x="1558" y="2819746"/>
                </a:lnTo>
                <a:lnTo>
                  <a:pt x="3497" y="2771908"/>
                </a:lnTo>
                <a:lnTo>
                  <a:pt x="6202" y="2724272"/>
                </a:lnTo>
                <a:lnTo>
                  <a:pt x="9666" y="2676842"/>
                </a:lnTo>
                <a:lnTo>
                  <a:pt x="13883" y="2629626"/>
                </a:lnTo>
                <a:lnTo>
                  <a:pt x="18848" y="2582628"/>
                </a:lnTo>
                <a:lnTo>
                  <a:pt x="24554" y="2535855"/>
                </a:lnTo>
                <a:lnTo>
                  <a:pt x="30995" y="2489314"/>
                </a:lnTo>
                <a:lnTo>
                  <a:pt x="38165" y="2443009"/>
                </a:lnTo>
                <a:lnTo>
                  <a:pt x="46059" y="2396947"/>
                </a:lnTo>
                <a:lnTo>
                  <a:pt x="54670" y="2351135"/>
                </a:lnTo>
                <a:lnTo>
                  <a:pt x="63992" y="2305577"/>
                </a:lnTo>
                <a:lnTo>
                  <a:pt x="74019" y="2260281"/>
                </a:lnTo>
                <a:lnTo>
                  <a:pt x="84746" y="2215251"/>
                </a:lnTo>
                <a:lnTo>
                  <a:pt x="96166" y="2170494"/>
                </a:lnTo>
                <a:lnTo>
                  <a:pt x="108274" y="2126017"/>
                </a:lnTo>
                <a:lnTo>
                  <a:pt x="121062" y="2081824"/>
                </a:lnTo>
                <a:lnTo>
                  <a:pt x="134526" y="2037923"/>
                </a:lnTo>
                <a:lnTo>
                  <a:pt x="148659" y="1994318"/>
                </a:lnTo>
                <a:lnTo>
                  <a:pt x="163455" y="1951016"/>
                </a:lnTo>
                <a:lnTo>
                  <a:pt x="178909" y="1908024"/>
                </a:lnTo>
                <a:lnTo>
                  <a:pt x="195014" y="1865346"/>
                </a:lnTo>
                <a:lnTo>
                  <a:pt x="211764" y="1822990"/>
                </a:lnTo>
                <a:lnTo>
                  <a:pt x="229153" y="1780961"/>
                </a:lnTo>
                <a:lnTo>
                  <a:pt x="247176" y="1739264"/>
                </a:lnTo>
                <a:lnTo>
                  <a:pt x="265826" y="1697907"/>
                </a:lnTo>
                <a:lnTo>
                  <a:pt x="285097" y="1656895"/>
                </a:lnTo>
                <a:lnTo>
                  <a:pt x="304983" y="1616234"/>
                </a:lnTo>
                <a:lnTo>
                  <a:pt x="325478" y="1575930"/>
                </a:lnTo>
                <a:lnTo>
                  <a:pt x="346577" y="1535989"/>
                </a:lnTo>
                <a:lnTo>
                  <a:pt x="368273" y="1496417"/>
                </a:lnTo>
                <a:lnTo>
                  <a:pt x="390560" y="1457220"/>
                </a:lnTo>
                <a:lnTo>
                  <a:pt x="413432" y="1418404"/>
                </a:lnTo>
                <a:lnTo>
                  <a:pt x="436883" y="1379975"/>
                </a:lnTo>
                <a:lnTo>
                  <a:pt x="460908" y="1341940"/>
                </a:lnTo>
                <a:lnTo>
                  <a:pt x="485500" y="1304303"/>
                </a:lnTo>
                <a:lnTo>
                  <a:pt x="510653" y="1267071"/>
                </a:lnTo>
                <a:lnTo>
                  <a:pt x="536361" y="1230251"/>
                </a:lnTo>
                <a:lnTo>
                  <a:pt x="562618" y="1193848"/>
                </a:lnTo>
                <a:lnTo>
                  <a:pt x="589419" y="1157868"/>
                </a:lnTo>
                <a:lnTo>
                  <a:pt x="616757" y="1122317"/>
                </a:lnTo>
                <a:lnTo>
                  <a:pt x="644626" y="1087201"/>
                </a:lnTo>
                <a:lnTo>
                  <a:pt x="673020" y="1052526"/>
                </a:lnTo>
                <a:lnTo>
                  <a:pt x="701933" y="1018298"/>
                </a:lnTo>
                <a:lnTo>
                  <a:pt x="731359" y="984523"/>
                </a:lnTo>
                <a:lnTo>
                  <a:pt x="761293" y="951208"/>
                </a:lnTo>
                <a:lnTo>
                  <a:pt x="791727" y="918357"/>
                </a:lnTo>
                <a:lnTo>
                  <a:pt x="822657" y="885978"/>
                </a:lnTo>
                <a:lnTo>
                  <a:pt x="854076" y="854076"/>
                </a:lnTo>
                <a:lnTo>
                  <a:pt x="885978" y="822657"/>
                </a:lnTo>
                <a:lnTo>
                  <a:pt x="918357" y="791727"/>
                </a:lnTo>
                <a:lnTo>
                  <a:pt x="951208" y="761293"/>
                </a:lnTo>
                <a:lnTo>
                  <a:pt x="984523" y="731359"/>
                </a:lnTo>
                <a:lnTo>
                  <a:pt x="1018298" y="701933"/>
                </a:lnTo>
                <a:lnTo>
                  <a:pt x="1052526" y="673020"/>
                </a:lnTo>
                <a:lnTo>
                  <a:pt x="1087201" y="644626"/>
                </a:lnTo>
                <a:lnTo>
                  <a:pt x="1122317" y="616757"/>
                </a:lnTo>
                <a:lnTo>
                  <a:pt x="1157868" y="589419"/>
                </a:lnTo>
                <a:lnTo>
                  <a:pt x="1193848" y="562618"/>
                </a:lnTo>
                <a:lnTo>
                  <a:pt x="1230251" y="536361"/>
                </a:lnTo>
                <a:lnTo>
                  <a:pt x="1267071" y="510653"/>
                </a:lnTo>
                <a:lnTo>
                  <a:pt x="1304303" y="485500"/>
                </a:lnTo>
                <a:lnTo>
                  <a:pt x="1341939" y="460908"/>
                </a:lnTo>
                <a:lnTo>
                  <a:pt x="1379975" y="436883"/>
                </a:lnTo>
                <a:lnTo>
                  <a:pt x="1418404" y="413432"/>
                </a:lnTo>
                <a:lnTo>
                  <a:pt x="1457220" y="390560"/>
                </a:lnTo>
                <a:lnTo>
                  <a:pt x="1496417" y="368273"/>
                </a:lnTo>
                <a:lnTo>
                  <a:pt x="1535989" y="346577"/>
                </a:lnTo>
                <a:lnTo>
                  <a:pt x="1575930" y="325478"/>
                </a:lnTo>
                <a:lnTo>
                  <a:pt x="1616234" y="304983"/>
                </a:lnTo>
                <a:lnTo>
                  <a:pt x="1656895" y="285097"/>
                </a:lnTo>
                <a:lnTo>
                  <a:pt x="1697907" y="265826"/>
                </a:lnTo>
                <a:lnTo>
                  <a:pt x="1739264" y="247176"/>
                </a:lnTo>
                <a:lnTo>
                  <a:pt x="1780961" y="229153"/>
                </a:lnTo>
                <a:lnTo>
                  <a:pt x="1822990" y="211764"/>
                </a:lnTo>
                <a:lnTo>
                  <a:pt x="1865346" y="195014"/>
                </a:lnTo>
                <a:lnTo>
                  <a:pt x="1908024" y="178909"/>
                </a:lnTo>
                <a:lnTo>
                  <a:pt x="1951016" y="163455"/>
                </a:lnTo>
                <a:lnTo>
                  <a:pt x="1994318" y="148659"/>
                </a:lnTo>
                <a:lnTo>
                  <a:pt x="2037922" y="134526"/>
                </a:lnTo>
                <a:lnTo>
                  <a:pt x="2081824" y="121062"/>
                </a:lnTo>
                <a:lnTo>
                  <a:pt x="2126017" y="108274"/>
                </a:lnTo>
                <a:lnTo>
                  <a:pt x="2170494" y="96166"/>
                </a:lnTo>
                <a:lnTo>
                  <a:pt x="2215251" y="84746"/>
                </a:lnTo>
                <a:lnTo>
                  <a:pt x="2260281" y="74019"/>
                </a:lnTo>
                <a:lnTo>
                  <a:pt x="2305577" y="63992"/>
                </a:lnTo>
                <a:lnTo>
                  <a:pt x="2351135" y="54670"/>
                </a:lnTo>
                <a:lnTo>
                  <a:pt x="2396947" y="46059"/>
                </a:lnTo>
                <a:lnTo>
                  <a:pt x="2443009" y="38165"/>
                </a:lnTo>
                <a:lnTo>
                  <a:pt x="2489314" y="30995"/>
                </a:lnTo>
                <a:lnTo>
                  <a:pt x="2535855" y="24554"/>
                </a:lnTo>
                <a:lnTo>
                  <a:pt x="2582628" y="18848"/>
                </a:lnTo>
                <a:lnTo>
                  <a:pt x="2629626" y="13883"/>
                </a:lnTo>
                <a:lnTo>
                  <a:pt x="2676842" y="9666"/>
                </a:lnTo>
                <a:lnTo>
                  <a:pt x="2724272" y="6202"/>
                </a:lnTo>
                <a:lnTo>
                  <a:pt x="2771908" y="3497"/>
                </a:lnTo>
                <a:lnTo>
                  <a:pt x="2819746" y="1558"/>
                </a:lnTo>
                <a:lnTo>
                  <a:pt x="2867778" y="390"/>
                </a:lnTo>
                <a:lnTo>
                  <a:pt x="2915999" y="0"/>
                </a:lnTo>
                <a:lnTo>
                  <a:pt x="2966390" y="434"/>
                </a:lnTo>
                <a:lnTo>
                  <a:pt x="3016681" y="1736"/>
                </a:lnTo>
                <a:lnTo>
                  <a:pt x="3066862" y="3901"/>
                </a:lnTo>
                <a:lnTo>
                  <a:pt x="3116923" y="6924"/>
                </a:lnTo>
                <a:lnTo>
                  <a:pt x="3166853" y="10802"/>
                </a:lnTo>
                <a:lnTo>
                  <a:pt x="3216644" y="15530"/>
                </a:lnTo>
                <a:lnTo>
                  <a:pt x="3266285" y="21104"/>
                </a:lnTo>
                <a:lnTo>
                  <a:pt x="3315765" y="27520"/>
                </a:lnTo>
                <a:lnTo>
                  <a:pt x="3365075" y="34774"/>
                </a:lnTo>
                <a:lnTo>
                  <a:pt x="3414205" y="42862"/>
                </a:lnTo>
                <a:lnTo>
                  <a:pt x="3463144" y="51779"/>
                </a:lnTo>
                <a:lnTo>
                  <a:pt x="3511883" y="61521"/>
                </a:lnTo>
                <a:lnTo>
                  <a:pt x="3560411" y="72085"/>
                </a:lnTo>
                <a:lnTo>
                  <a:pt x="3608719" y="83466"/>
                </a:lnTo>
                <a:lnTo>
                  <a:pt x="3656796" y="95659"/>
                </a:lnTo>
                <a:lnTo>
                  <a:pt x="3704633" y="108661"/>
                </a:lnTo>
                <a:lnTo>
                  <a:pt x="3752219" y="122467"/>
                </a:lnTo>
                <a:lnTo>
                  <a:pt x="3799544" y="137074"/>
                </a:lnTo>
                <a:lnTo>
                  <a:pt x="3846598" y="152477"/>
                </a:lnTo>
                <a:lnTo>
                  <a:pt x="3893371" y="168672"/>
                </a:lnTo>
                <a:lnTo>
                  <a:pt x="3939853" y="185655"/>
                </a:lnTo>
                <a:lnTo>
                  <a:pt x="3986034" y="203421"/>
                </a:lnTo>
                <a:lnTo>
                  <a:pt x="4031904" y="221967"/>
                </a:lnTo>
                <a:lnTo>
                  <a:pt x="4077453" y="241288"/>
                </a:lnTo>
                <a:lnTo>
                  <a:pt x="4122671" y="261380"/>
                </a:lnTo>
                <a:lnTo>
                  <a:pt x="4167547" y="282240"/>
                </a:lnTo>
                <a:lnTo>
                  <a:pt x="4212073" y="303862"/>
                </a:lnTo>
                <a:lnTo>
                  <a:pt x="4256236" y="326242"/>
                </a:lnTo>
                <a:lnTo>
                  <a:pt x="4300029" y="349378"/>
                </a:lnTo>
                <a:lnTo>
                  <a:pt x="4343440" y="373263"/>
                </a:lnTo>
                <a:lnTo>
                  <a:pt x="4386459" y="397895"/>
                </a:lnTo>
                <a:lnTo>
                  <a:pt x="4429077" y="423269"/>
                </a:lnTo>
                <a:lnTo>
                  <a:pt x="4471283" y="449380"/>
                </a:lnTo>
                <a:lnTo>
                  <a:pt x="4513067" y="476225"/>
                </a:lnTo>
                <a:lnTo>
                  <a:pt x="4554419" y="503800"/>
                </a:lnTo>
                <a:lnTo>
                  <a:pt x="4595330" y="532100"/>
                </a:lnTo>
                <a:lnTo>
                  <a:pt x="4635789" y="561121"/>
                </a:lnTo>
                <a:lnTo>
                  <a:pt x="4675786" y="590859"/>
                </a:lnTo>
                <a:lnTo>
                  <a:pt x="4715310" y="621310"/>
                </a:lnTo>
                <a:lnTo>
                  <a:pt x="4754353" y="652470"/>
                </a:lnTo>
                <a:lnTo>
                  <a:pt x="4792904" y="684334"/>
                </a:lnTo>
                <a:lnTo>
                  <a:pt x="4830952" y="716898"/>
                </a:lnTo>
                <a:lnTo>
                  <a:pt x="4868488" y="750159"/>
                </a:lnTo>
                <a:lnTo>
                  <a:pt x="4905502" y="784112"/>
                </a:lnTo>
                <a:lnTo>
                  <a:pt x="4941984" y="818752"/>
                </a:lnTo>
                <a:lnTo>
                  <a:pt x="4977923" y="854076"/>
                </a:lnTo>
                <a:lnTo>
                  <a:pt x="5013247" y="890015"/>
                </a:lnTo>
                <a:lnTo>
                  <a:pt x="5047887" y="926497"/>
                </a:lnTo>
                <a:lnTo>
                  <a:pt x="5081840" y="963511"/>
                </a:lnTo>
                <a:lnTo>
                  <a:pt x="5115101" y="1001047"/>
                </a:lnTo>
                <a:lnTo>
                  <a:pt x="5147665" y="1039095"/>
                </a:lnTo>
                <a:lnTo>
                  <a:pt x="5179529" y="1077646"/>
                </a:lnTo>
                <a:lnTo>
                  <a:pt x="5210689" y="1116689"/>
                </a:lnTo>
                <a:lnTo>
                  <a:pt x="5241140" y="1156213"/>
                </a:lnTo>
                <a:lnTo>
                  <a:pt x="5270878" y="1196210"/>
                </a:lnTo>
                <a:lnTo>
                  <a:pt x="5299899" y="1236669"/>
                </a:lnTo>
                <a:lnTo>
                  <a:pt x="5328199" y="1277580"/>
                </a:lnTo>
                <a:lnTo>
                  <a:pt x="5355774" y="1318932"/>
                </a:lnTo>
                <a:lnTo>
                  <a:pt x="5382619" y="1360716"/>
                </a:lnTo>
                <a:lnTo>
                  <a:pt x="5408730" y="1402922"/>
                </a:lnTo>
                <a:lnTo>
                  <a:pt x="5434104" y="1445540"/>
                </a:lnTo>
                <a:lnTo>
                  <a:pt x="5458736" y="1488559"/>
                </a:lnTo>
                <a:lnTo>
                  <a:pt x="5482621" y="1531970"/>
                </a:lnTo>
                <a:lnTo>
                  <a:pt x="5505756" y="1575763"/>
                </a:lnTo>
                <a:lnTo>
                  <a:pt x="5528137" y="1619926"/>
                </a:lnTo>
                <a:lnTo>
                  <a:pt x="5549759" y="1664451"/>
                </a:lnTo>
                <a:lnTo>
                  <a:pt x="5570619" y="1709328"/>
                </a:lnTo>
                <a:lnTo>
                  <a:pt x="5590711" y="1754546"/>
                </a:lnTo>
                <a:lnTo>
                  <a:pt x="5610032" y="1800095"/>
                </a:lnTo>
                <a:lnTo>
                  <a:pt x="5628578" y="1845965"/>
                </a:lnTo>
                <a:lnTo>
                  <a:pt x="5646344" y="1892146"/>
                </a:lnTo>
                <a:lnTo>
                  <a:pt x="5663327" y="1938628"/>
                </a:lnTo>
                <a:lnTo>
                  <a:pt x="5679522" y="1985401"/>
                </a:lnTo>
                <a:lnTo>
                  <a:pt x="5694925" y="2032455"/>
                </a:lnTo>
                <a:lnTo>
                  <a:pt x="5709531" y="2079780"/>
                </a:lnTo>
                <a:lnTo>
                  <a:pt x="5723338" y="2127366"/>
                </a:lnTo>
                <a:lnTo>
                  <a:pt x="5736340" y="2175203"/>
                </a:lnTo>
                <a:lnTo>
                  <a:pt x="5748533" y="2223280"/>
                </a:lnTo>
                <a:lnTo>
                  <a:pt x="5759914" y="2271587"/>
                </a:lnTo>
                <a:lnTo>
                  <a:pt x="5770477" y="2320116"/>
                </a:lnTo>
                <a:lnTo>
                  <a:pt x="5780220" y="2368855"/>
                </a:lnTo>
                <a:lnTo>
                  <a:pt x="5789137" y="2417794"/>
                </a:lnTo>
                <a:lnTo>
                  <a:pt x="5797224" y="2466924"/>
                </a:lnTo>
                <a:lnTo>
                  <a:pt x="5804478" y="2516234"/>
                </a:lnTo>
                <a:lnTo>
                  <a:pt x="5810895" y="2565714"/>
                </a:lnTo>
                <a:lnTo>
                  <a:pt x="5816469" y="2615355"/>
                </a:lnTo>
                <a:lnTo>
                  <a:pt x="5821197" y="2665145"/>
                </a:lnTo>
                <a:lnTo>
                  <a:pt x="5825075" y="2715076"/>
                </a:lnTo>
                <a:lnTo>
                  <a:pt x="5828098" y="2765137"/>
                </a:lnTo>
                <a:lnTo>
                  <a:pt x="5830262" y="2815318"/>
                </a:lnTo>
                <a:lnTo>
                  <a:pt x="5831564" y="2865609"/>
                </a:lnTo>
                <a:lnTo>
                  <a:pt x="5831999" y="2915999"/>
                </a:lnTo>
                <a:lnTo>
                  <a:pt x="5831609" y="2964221"/>
                </a:lnTo>
                <a:lnTo>
                  <a:pt x="5830441" y="3012253"/>
                </a:lnTo>
                <a:lnTo>
                  <a:pt x="5828501" y="3060091"/>
                </a:lnTo>
                <a:lnTo>
                  <a:pt x="5825797" y="3107727"/>
                </a:lnTo>
                <a:lnTo>
                  <a:pt x="5822333" y="3155157"/>
                </a:lnTo>
                <a:lnTo>
                  <a:pt x="5818116" y="3202373"/>
                </a:lnTo>
                <a:lnTo>
                  <a:pt x="5813151" y="3249371"/>
                </a:lnTo>
                <a:lnTo>
                  <a:pt x="5807445" y="3296144"/>
                </a:lnTo>
                <a:lnTo>
                  <a:pt x="5801004" y="3342685"/>
                </a:lnTo>
                <a:lnTo>
                  <a:pt x="5793834" y="3388990"/>
                </a:lnTo>
                <a:lnTo>
                  <a:pt x="5785940" y="3435051"/>
                </a:lnTo>
                <a:lnTo>
                  <a:pt x="5777329" y="3480864"/>
                </a:lnTo>
                <a:lnTo>
                  <a:pt x="5768007" y="3526422"/>
                </a:lnTo>
                <a:lnTo>
                  <a:pt x="5757979" y="3571718"/>
                </a:lnTo>
                <a:lnTo>
                  <a:pt x="5747253" y="3616748"/>
                </a:lnTo>
                <a:lnTo>
                  <a:pt x="5735832" y="3661505"/>
                </a:lnTo>
                <a:lnTo>
                  <a:pt x="5723725" y="3705982"/>
                </a:lnTo>
                <a:lnTo>
                  <a:pt x="5710937" y="3750175"/>
                </a:lnTo>
                <a:lnTo>
                  <a:pt x="5697473" y="3794076"/>
                </a:lnTo>
                <a:lnTo>
                  <a:pt x="5683340" y="3837681"/>
                </a:lnTo>
                <a:lnTo>
                  <a:pt x="5668543" y="3880983"/>
                </a:lnTo>
                <a:lnTo>
                  <a:pt x="5653090" y="3923975"/>
                </a:lnTo>
                <a:lnTo>
                  <a:pt x="5636985" y="3966653"/>
                </a:lnTo>
                <a:lnTo>
                  <a:pt x="5620235" y="4009009"/>
                </a:lnTo>
                <a:lnTo>
                  <a:pt x="5602846" y="4051038"/>
                </a:lnTo>
                <a:lnTo>
                  <a:pt x="5584823" y="4092735"/>
                </a:lnTo>
                <a:lnTo>
                  <a:pt x="5566173" y="4134092"/>
                </a:lnTo>
                <a:lnTo>
                  <a:pt x="5546902" y="4175104"/>
                </a:lnTo>
                <a:lnTo>
                  <a:pt x="5527016" y="4215765"/>
                </a:lnTo>
                <a:lnTo>
                  <a:pt x="5506521" y="4256069"/>
                </a:lnTo>
                <a:lnTo>
                  <a:pt x="5485422" y="4296010"/>
                </a:lnTo>
                <a:lnTo>
                  <a:pt x="5463726" y="4335582"/>
                </a:lnTo>
                <a:lnTo>
                  <a:pt x="5441439" y="4374779"/>
                </a:lnTo>
                <a:lnTo>
                  <a:pt x="5418567" y="4413595"/>
                </a:lnTo>
                <a:lnTo>
                  <a:pt x="5395116" y="4452024"/>
                </a:lnTo>
                <a:lnTo>
                  <a:pt x="5371091" y="4490060"/>
                </a:lnTo>
                <a:lnTo>
                  <a:pt x="5346499" y="4527696"/>
                </a:lnTo>
                <a:lnTo>
                  <a:pt x="5321346" y="4564928"/>
                </a:lnTo>
                <a:lnTo>
                  <a:pt x="5295638" y="4601748"/>
                </a:lnTo>
                <a:lnTo>
                  <a:pt x="5269380" y="4638151"/>
                </a:lnTo>
                <a:lnTo>
                  <a:pt x="5242580" y="4674131"/>
                </a:lnTo>
                <a:lnTo>
                  <a:pt x="5215242" y="4709683"/>
                </a:lnTo>
                <a:lnTo>
                  <a:pt x="5187373" y="4744799"/>
                </a:lnTo>
                <a:lnTo>
                  <a:pt x="5158979" y="4779473"/>
                </a:lnTo>
                <a:lnTo>
                  <a:pt x="5130066" y="4813701"/>
                </a:lnTo>
                <a:lnTo>
                  <a:pt x="5100640" y="4847476"/>
                </a:lnTo>
                <a:lnTo>
                  <a:pt x="5070706" y="4880791"/>
                </a:lnTo>
                <a:lnTo>
                  <a:pt x="5040272" y="4913642"/>
                </a:lnTo>
                <a:lnTo>
                  <a:pt x="5009342" y="4946021"/>
                </a:lnTo>
                <a:lnTo>
                  <a:pt x="4977923" y="4977923"/>
                </a:lnTo>
                <a:lnTo>
                  <a:pt x="4946021" y="5009342"/>
                </a:lnTo>
                <a:lnTo>
                  <a:pt x="4913641" y="5040272"/>
                </a:lnTo>
                <a:lnTo>
                  <a:pt x="4880791" y="5070706"/>
                </a:lnTo>
                <a:lnTo>
                  <a:pt x="4847476" y="5100640"/>
                </a:lnTo>
                <a:lnTo>
                  <a:pt x="4813701" y="5130066"/>
                </a:lnTo>
                <a:lnTo>
                  <a:pt x="4779473" y="5158979"/>
                </a:lnTo>
                <a:lnTo>
                  <a:pt x="4744798" y="5187374"/>
                </a:lnTo>
                <a:lnTo>
                  <a:pt x="4709682" y="5215242"/>
                </a:lnTo>
                <a:lnTo>
                  <a:pt x="4674131" y="5242580"/>
                </a:lnTo>
                <a:lnTo>
                  <a:pt x="4638151" y="5269381"/>
                </a:lnTo>
                <a:lnTo>
                  <a:pt x="4601748" y="5295638"/>
                </a:lnTo>
                <a:lnTo>
                  <a:pt x="4564928" y="5321346"/>
                </a:lnTo>
                <a:lnTo>
                  <a:pt x="4527696" y="5346499"/>
                </a:lnTo>
                <a:lnTo>
                  <a:pt x="4490059" y="5371091"/>
                </a:lnTo>
                <a:lnTo>
                  <a:pt x="4452024" y="5395116"/>
                </a:lnTo>
                <a:lnTo>
                  <a:pt x="4413595" y="5418567"/>
                </a:lnTo>
                <a:lnTo>
                  <a:pt x="4374779" y="5441439"/>
                </a:lnTo>
                <a:lnTo>
                  <a:pt x="4335582" y="5463726"/>
                </a:lnTo>
                <a:lnTo>
                  <a:pt x="4296010" y="5485422"/>
                </a:lnTo>
                <a:lnTo>
                  <a:pt x="4256069" y="5506521"/>
                </a:lnTo>
                <a:lnTo>
                  <a:pt x="4215765" y="5527016"/>
                </a:lnTo>
                <a:lnTo>
                  <a:pt x="4175104" y="5546903"/>
                </a:lnTo>
                <a:lnTo>
                  <a:pt x="4134092" y="5566174"/>
                </a:lnTo>
                <a:lnTo>
                  <a:pt x="4092735" y="5584823"/>
                </a:lnTo>
                <a:lnTo>
                  <a:pt x="4051038" y="5602846"/>
                </a:lnTo>
                <a:lnTo>
                  <a:pt x="4009009" y="5620235"/>
                </a:lnTo>
                <a:lnTo>
                  <a:pt x="3966653" y="5636985"/>
                </a:lnTo>
                <a:lnTo>
                  <a:pt x="3923975" y="5653090"/>
                </a:lnTo>
                <a:lnTo>
                  <a:pt x="3880983" y="5668544"/>
                </a:lnTo>
                <a:lnTo>
                  <a:pt x="3837681" y="5683340"/>
                </a:lnTo>
                <a:lnTo>
                  <a:pt x="3794076" y="5697473"/>
                </a:lnTo>
                <a:lnTo>
                  <a:pt x="3750175" y="5710937"/>
                </a:lnTo>
                <a:lnTo>
                  <a:pt x="3705982" y="5723725"/>
                </a:lnTo>
                <a:lnTo>
                  <a:pt x="3661505" y="5735833"/>
                </a:lnTo>
                <a:lnTo>
                  <a:pt x="3616748" y="5747253"/>
                </a:lnTo>
                <a:lnTo>
                  <a:pt x="3571718" y="5757980"/>
                </a:lnTo>
                <a:lnTo>
                  <a:pt x="3526422" y="5768007"/>
                </a:lnTo>
                <a:lnTo>
                  <a:pt x="3480864" y="5777329"/>
                </a:lnTo>
                <a:lnTo>
                  <a:pt x="3435051" y="5785940"/>
                </a:lnTo>
                <a:lnTo>
                  <a:pt x="3388990" y="5793834"/>
                </a:lnTo>
                <a:lnTo>
                  <a:pt x="3342685" y="5801004"/>
                </a:lnTo>
                <a:lnTo>
                  <a:pt x="3296144" y="5807445"/>
                </a:lnTo>
                <a:lnTo>
                  <a:pt x="3249371" y="5813151"/>
                </a:lnTo>
                <a:lnTo>
                  <a:pt x="3202373" y="5818116"/>
                </a:lnTo>
                <a:lnTo>
                  <a:pt x="3155157" y="5822333"/>
                </a:lnTo>
                <a:lnTo>
                  <a:pt x="3107727" y="5825797"/>
                </a:lnTo>
                <a:lnTo>
                  <a:pt x="3060091" y="5828502"/>
                </a:lnTo>
                <a:lnTo>
                  <a:pt x="3012253" y="5830441"/>
                </a:lnTo>
                <a:lnTo>
                  <a:pt x="2964221" y="5831609"/>
                </a:lnTo>
                <a:lnTo>
                  <a:pt x="2915999" y="5832000"/>
                </a:lnTo>
                <a:lnTo>
                  <a:pt x="2867778" y="5831609"/>
                </a:lnTo>
                <a:lnTo>
                  <a:pt x="2819746" y="5830441"/>
                </a:lnTo>
                <a:lnTo>
                  <a:pt x="2771908" y="5828502"/>
                </a:lnTo>
                <a:lnTo>
                  <a:pt x="2724272" y="5825797"/>
                </a:lnTo>
                <a:lnTo>
                  <a:pt x="2676842" y="5822333"/>
                </a:lnTo>
                <a:lnTo>
                  <a:pt x="2629626" y="5818116"/>
                </a:lnTo>
                <a:lnTo>
                  <a:pt x="2582628" y="5813151"/>
                </a:lnTo>
                <a:lnTo>
                  <a:pt x="2535855" y="5807445"/>
                </a:lnTo>
                <a:lnTo>
                  <a:pt x="2489314" y="5801004"/>
                </a:lnTo>
                <a:lnTo>
                  <a:pt x="2443009" y="5793834"/>
                </a:lnTo>
                <a:lnTo>
                  <a:pt x="2396947" y="5785940"/>
                </a:lnTo>
                <a:lnTo>
                  <a:pt x="2351135" y="5777329"/>
                </a:lnTo>
                <a:lnTo>
                  <a:pt x="2305577" y="5768007"/>
                </a:lnTo>
                <a:lnTo>
                  <a:pt x="2260281" y="5757980"/>
                </a:lnTo>
                <a:lnTo>
                  <a:pt x="2215251" y="5747253"/>
                </a:lnTo>
                <a:lnTo>
                  <a:pt x="2170494" y="5735833"/>
                </a:lnTo>
                <a:lnTo>
                  <a:pt x="2126017" y="5723725"/>
                </a:lnTo>
                <a:lnTo>
                  <a:pt x="2081824" y="5710937"/>
                </a:lnTo>
                <a:lnTo>
                  <a:pt x="2037922" y="5697473"/>
                </a:lnTo>
                <a:lnTo>
                  <a:pt x="1994318" y="5683340"/>
                </a:lnTo>
                <a:lnTo>
                  <a:pt x="1951016" y="5668544"/>
                </a:lnTo>
                <a:lnTo>
                  <a:pt x="1908024" y="5653090"/>
                </a:lnTo>
                <a:lnTo>
                  <a:pt x="1865346" y="5636985"/>
                </a:lnTo>
                <a:lnTo>
                  <a:pt x="1822990" y="5620235"/>
                </a:lnTo>
                <a:lnTo>
                  <a:pt x="1780961" y="5602846"/>
                </a:lnTo>
                <a:lnTo>
                  <a:pt x="1739264" y="5584823"/>
                </a:lnTo>
                <a:lnTo>
                  <a:pt x="1697907" y="5566174"/>
                </a:lnTo>
                <a:lnTo>
                  <a:pt x="1656895" y="5546903"/>
                </a:lnTo>
                <a:lnTo>
                  <a:pt x="1616234" y="5527016"/>
                </a:lnTo>
                <a:lnTo>
                  <a:pt x="1575930" y="5506521"/>
                </a:lnTo>
                <a:lnTo>
                  <a:pt x="1535989" y="5485422"/>
                </a:lnTo>
                <a:lnTo>
                  <a:pt x="1496417" y="5463726"/>
                </a:lnTo>
                <a:lnTo>
                  <a:pt x="1457220" y="5441439"/>
                </a:lnTo>
                <a:lnTo>
                  <a:pt x="1418404" y="5418567"/>
                </a:lnTo>
                <a:lnTo>
                  <a:pt x="1379975" y="5395116"/>
                </a:lnTo>
                <a:lnTo>
                  <a:pt x="1341939" y="5371091"/>
                </a:lnTo>
                <a:lnTo>
                  <a:pt x="1304303" y="5346499"/>
                </a:lnTo>
                <a:lnTo>
                  <a:pt x="1267071" y="5321346"/>
                </a:lnTo>
                <a:lnTo>
                  <a:pt x="1230251" y="5295638"/>
                </a:lnTo>
                <a:lnTo>
                  <a:pt x="1193848" y="5269381"/>
                </a:lnTo>
                <a:lnTo>
                  <a:pt x="1157868" y="5242580"/>
                </a:lnTo>
                <a:lnTo>
                  <a:pt x="1122317" y="5215242"/>
                </a:lnTo>
                <a:lnTo>
                  <a:pt x="1087201" y="5187374"/>
                </a:lnTo>
                <a:lnTo>
                  <a:pt x="1052526" y="5158979"/>
                </a:lnTo>
                <a:lnTo>
                  <a:pt x="1018298" y="5130066"/>
                </a:lnTo>
                <a:lnTo>
                  <a:pt x="984523" y="5100640"/>
                </a:lnTo>
                <a:lnTo>
                  <a:pt x="951208" y="5070706"/>
                </a:lnTo>
                <a:lnTo>
                  <a:pt x="918357" y="5040272"/>
                </a:lnTo>
                <a:lnTo>
                  <a:pt x="885978" y="5009342"/>
                </a:lnTo>
                <a:lnTo>
                  <a:pt x="854076" y="4977923"/>
                </a:lnTo>
                <a:lnTo>
                  <a:pt x="822657" y="4946021"/>
                </a:lnTo>
                <a:lnTo>
                  <a:pt x="791727" y="4913642"/>
                </a:lnTo>
                <a:lnTo>
                  <a:pt x="761293" y="4880791"/>
                </a:lnTo>
                <a:lnTo>
                  <a:pt x="731359" y="4847476"/>
                </a:lnTo>
                <a:lnTo>
                  <a:pt x="701933" y="4813701"/>
                </a:lnTo>
                <a:lnTo>
                  <a:pt x="673020" y="4779473"/>
                </a:lnTo>
                <a:lnTo>
                  <a:pt x="644626" y="4744799"/>
                </a:lnTo>
                <a:lnTo>
                  <a:pt x="616757" y="4709683"/>
                </a:lnTo>
                <a:lnTo>
                  <a:pt x="589419" y="4674131"/>
                </a:lnTo>
                <a:lnTo>
                  <a:pt x="562618" y="4638151"/>
                </a:lnTo>
                <a:lnTo>
                  <a:pt x="536361" y="4601748"/>
                </a:lnTo>
                <a:lnTo>
                  <a:pt x="510653" y="4564928"/>
                </a:lnTo>
                <a:lnTo>
                  <a:pt x="485500" y="4527696"/>
                </a:lnTo>
                <a:lnTo>
                  <a:pt x="460908" y="4490060"/>
                </a:lnTo>
                <a:lnTo>
                  <a:pt x="436883" y="4452024"/>
                </a:lnTo>
                <a:lnTo>
                  <a:pt x="413432" y="4413595"/>
                </a:lnTo>
                <a:lnTo>
                  <a:pt x="390560" y="4374779"/>
                </a:lnTo>
                <a:lnTo>
                  <a:pt x="368273" y="4335582"/>
                </a:lnTo>
                <a:lnTo>
                  <a:pt x="346577" y="4296010"/>
                </a:lnTo>
                <a:lnTo>
                  <a:pt x="325478" y="4256069"/>
                </a:lnTo>
                <a:lnTo>
                  <a:pt x="304983" y="4215765"/>
                </a:lnTo>
                <a:lnTo>
                  <a:pt x="285097" y="4175104"/>
                </a:lnTo>
                <a:lnTo>
                  <a:pt x="265826" y="4134092"/>
                </a:lnTo>
                <a:lnTo>
                  <a:pt x="247176" y="4092735"/>
                </a:lnTo>
                <a:lnTo>
                  <a:pt x="229153" y="4051038"/>
                </a:lnTo>
                <a:lnTo>
                  <a:pt x="211764" y="4009009"/>
                </a:lnTo>
                <a:lnTo>
                  <a:pt x="195014" y="3966653"/>
                </a:lnTo>
                <a:lnTo>
                  <a:pt x="178909" y="3923975"/>
                </a:lnTo>
                <a:lnTo>
                  <a:pt x="163455" y="3880983"/>
                </a:lnTo>
                <a:lnTo>
                  <a:pt x="148659" y="3837681"/>
                </a:lnTo>
                <a:lnTo>
                  <a:pt x="134526" y="3794076"/>
                </a:lnTo>
                <a:lnTo>
                  <a:pt x="121062" y="3750175"/>
                </a:lnTo>
                <a:lnTo>
                  <a:pt x="108274" y="3705982"/>
                </a:lnTo>
                <a:lnTo>
                  <a:pt x="96166" y="3661505"/>
                </a:lnTo>
                <a:lnTo>
                  <a:pt x="84746" y="3616748"/>
                </a:lnTo>
                <a:lnTo>
                  <a:pt x="74019" y="3571718"/>
                </a:lnTo>
                <a:lnTo>
                  <a:pt x="63992" y="3526422"/>
                </a:lnTo>
                <a:lnTo>
                  <a:pt x="54670" y="3480864"/>
                </a:lnTo>
                <a:lnTo>
                  <a:pt x="46059" y="3435051"/>
                </a:lnTo>
                <a:lnTo>
                  <a:pt x="38165" y="3388990"/>
                </a:lnTo>
                <a:lnTo>
                  <a:pt x="30995" y="3342685"/>
                </a:lnTo>
                <a:lnTo>
                  <a:pt x="24554" y="3296144"/>
                </a:lnTo>
                <a:lnTo>
                  <a:pt x="18848" y="3249371"/>
                </a:lnTo>
                <a:lnTo>
                  <a:pt x="13883" y="3202373"/>
                </a:lnTo>
                <a:lnTo>
                  <a:pt x="9666" y="3155157"/>
                </a:lnTo>
                <a:lnTo>
                  <a:pt x="6202" y="3107727"/>
                </a:lnTo>
                <a:lnTo>
                  <a:pt x="3497" y="3060091"/>
                </a:lnTo>
                <a:lnTo>
                  <a:pt x="1558" y="3012253"/>
                </a:lnTo>
                <a:lnTo>
                  <a:pt x="390" y="2964221"/>
                </a:lnTo>
                <a:lnTo>
                  <a:pt x="0" y="2915999"/>
                </a:lnTo>
                <a:close/>
              </a:path>
            </a:pathLst>
          </a:custGeom>
          <a:ln w="126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/>
          <p:cNvSpPr/>
          <p:nvPr/>
        </p:nvSpPr>
        <p:spPr>
          <a:xfrm>
            <a:off x="6745244" y="3759682"/>
            <a:ext cx="2160270" cy="540385"/>
          </a:xfrm>
          <a:custGeom>
            <a:avLst/>
            <a:gdLst/>
            <a:ahLst/>
            <a:cxnLst/>
            <a:rect l="l" t="t" r="r" b="b"/>
            <a:pathLst>
              <a:path w="2160270" h="540385">
                <a:moveTo>
                  <a:pt x="2159999" y="539999"/>
                </a:moveTo>
                <a:lnTo>
                  <a:pt x="0" y="539999"/>
                </a:lnTo>
                <a:lnTo>
                  <a:pt x="0" y="0"/>
                </a:lnTo>
                <a:lnTo>
                  <a:pt x="2159999" y="0"/>
                </a:lnTo>
                <a:lnTo>
                  <a:pt x="2159999" y="5399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5" name="Grupo 14"/>
          <p:cNvGrpSpPr/>
          <p:nvPr/>
        </p:nvGrpSpPr>
        <p:grpSpPr>
          <a:xfrm>
            <a:off x="6745244" y="3153382"/>
            <a:ext cx="2160270" cy="600125"/>
            <a:chOff x="6745244" y="3153382"/>
            <a:chExt cx="2160270" cy="600125"/>
          </a:xfrm>
        </p:grpSpPr>
        <p:sp>
          <p:nvSpPr>
            <p:cNvPr id="5" name="object 4"/>
            <p:cNvSpPr/>
            <p:nvPr/>
          </p:nvSpPr>
          <p:spPr>
            <a:xfrm>
              <a:off x="6745244" y="3176927"/>
              <a:ext cx="2160270" cy="576580"/>
            </a:xfrm>
            <a:custGeom>
              <a:avLst/>
              <a:gdLst/>
              <a:ahLst/>
              <a:cxnLst/>
              <a:rect l="l" t="t" r="r" b="b"/>
              <a:pathLst>
                <a:path w="2160270" h="576579">
                  <a:moveTo>
                    <a:pt x="2063998" y="575999"/>
                  </a:moveTo>
                  <a:lnTo>
                    <a:pt x="96001" y="575999"/>
                  </a:lnTo>
                  <a:lnTo>
                    <a:pt x="58633" y="568455"/>
                  </a:lnTo>
                  <a:lnTo>
                    <a:pt x="28118" y="547881"/>
                  </a:lnTo>
                  <a:lnTo>
                    <a:pt x="7544" y="517366"/>
                  </a:lnTo>
                  <a:lnTo>
                    <a:pt x="0" y="479998"/>
                  </a:lnTo>
                  <a:lnTo>
                    <a:pt x="0" y="96001"/>
                  </a:lnTo>
                  <a:lnTo>
                    <a:pt x="7544" y="58633"/>
                  </a:lnTo>
                  <a:lnTo>
                    <a:pt x="28118" y="28118"/>
                  </a:lnTo>
                  <a:lnTo>
                    <a:pt x="58633" y="7544"/>
                  </a:lnTo>
                  <a:lnTo>
                    <a:pt x="96001" y="0"/>
                  </a:lnTo>
                  <a:lnTo>
                    <a:pt x="2063998" y="0"/>
                  </a:lnTo>
                  <a:lnTo>
                    <a:pt x="2117259" y="16129"/>
                  </a:lnTo>
                  <a:lnTo>
                    <a:pt x="2152692" y="59263"/>
                  </a:lnTo>
                  <a:lnTo>
                    <a:pt x="2159999" y="96001"/>
                  </a:lnTo>
                  <a:lnTo>
                    <a:pt x="2159999" y="479998"/>
                  </a:lnTo>
                  <a:lnTo>
                    <a:pt x="2152455" y="517366"/>
                  </a:lnTo>
                  <a:lnTo>
                    <a:pt x="2131881" y="547881"/>
                  </a:lnTo>
                  <a:lnTo>
                    <a:pt x="2101366" y="568455"/>
                  </a:lnTo>
                  <a:lnTo>
                    <a:pt x="2063998" y="575999"/>
                  </a:lnTo>
                  <a:close/>
                </a:path>
              </a:pathLst>
            </a:custGeom>
            <a:solidFill>
              <a:srgbClr val="EC7D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6"/>
            <p:cNvSpPr txBox="1"/>
            <p:nvPr/>
          </p:nvSpPr>
          <p:spPr>
            <a:xfrm>
              <a:off x="6777538" y="3153382"/>
              <a:ext cx="2018794" cy="56368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503555" marR="161290" indent="28575">
                <a:lnSpc>
                  <a:spcPct val="117200"/>
                </a:lnSpc>
                <a:spcBef>
                  <a:spcPts val="100"/>
                </a:spcBef>
              </a:pPr>
              <a:r>
                <a:rPr sz="1600" b="1" spc="-3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Contenidos</a:t>
              </a:r>
              <a:r>
                <a:rPr sz="1600" b="1" spc="-3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sz="1600" b="1" spc="-455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sz="1600" b="1" spc="-4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curricula</a:t>
              </a:r>
              <a:r>
                <a:rPr sz="1600" b="1" spc="-55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</a:t>
              </a:r>
              <a:r>
                <a:rPr sz="1600" b="1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es</a:t>
              </a:r>
              <a:endParaRPr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object 11"/>
          <p:cNvSpPr txBox="1"/>
          <p:nvPr/>
        </p:nvSpPr>
        <p:spPr>
          <a:xfrm>
            <a:off x="1904799" y="5888964"/>
            <a:ext cx="2593714" cy="770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0655" marR="5080" indent="-148590">
              <a:lnSpc>
                <a:spcPct val="120500"/>
              </a:lnSpc>
              <a:spcBef>
                <a:spcPts val="1210"/>
              </a:spcBef>
              <a:buClr>
                <a:srgbClr val="8064A2"/>
              </a:buClr>
              <a:buFont typeface="Segoe UI Symbol"/>
              <a:buChar char="●"/>
              <a:tabLst>
                <a:tab pos="181610" algn="l"/>
              </a:tabLst>
            </a:pPr>
            <a:r>
              <a:rPr sz="1400" spc="1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sz="1400" spc="-1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sz="1400" spc="-4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sz="1400" spc="5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</a:t>
            </a:r>
            <a:r>
              <a:rPr sz="1400" spc="-5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sz="14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sz="1400" spc="-5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-1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lín</a:t>
            </a:r>
            <a:r>
              <a:rPr sz="1400" spc="1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sz="1400" spc="1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400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Maestras y maestros </a:t>
            </a:r>
            <a:r>
              <a:rPr lang="es-MX" sz="1400" spc="2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construímos</a:t>
            </a:r>
            <a:r>
              <a:rPr lang="es-MX" sz="1400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igualdad. </a:t>
            </a:r>
            <a:endParaRPr sz="14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object 12"/>
          <p:cNvSpPr/>
          <p:nvPr/>
        </p:nvSpPr>
        <p:spPr>
          <a:xfrm>
            <a:off x="5969658" y="5545613"/>
            <a:ext cx="2952115" cy="792480"/>
          </a:xfrm>
          <a:custGeom>
            <a:avLst/>
            <a:gdLst/>
            <a:ahLst/>
            <a:cxnLst/>
            <a:rect l="l" t="t" r="r" b="b"/>
            <a:pathLst>
              <a:path w="2952115" h="792479">
                <a:moveTo>
                  <a:pt x="2951999" y="791999"/>
                </a:moveTo>
                <a:lnTo>
                  <a:pt x="0" y="791999"/>
                </a:lnTo>
                <a:lnTo>
                  <a:pt x="0" y="0"/>
                </a:lnTo>
                <a:lnTo>
                  <a:pt x="2951999" y="0"/>
                </a:lnTo>
                <a:lnTo>
                  <a:pt x="2951999" y="7919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3"/>
          <p:cNvSpPr txBox="1"/>
          <p:nvPr/>
        </p:nvSpPr>
        <p:spPr>
          <a:xfrm>
            <a:off x="5430921" y="5590114"/>
            <a:ext cx="3474593" cy="14106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0975" indent="-168910">
              <a:lnSpc>
                <a:spcPct val="100000"/>
              </a:lnSpc>
              <a:spcBef>
                <a:spcPts val="520"/>
              </a:spcBef>
              <a:buClr>
                <a:srgbClr val="9ABA58"/>
              </a:buClr>
              <a:buFont typeface="Segoe UI Symbol"/>
              <a:buChar char="●"/>
              <a:tabLst>
                <a:tab pos="181610" algn="l"/>
              </a:tabLst>
            </a:pPr>
            <a:r>
              <a:rPr sz="1400" spc="2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Libros</a:t>
            </a:r>
            <a:r>
              <a:rPr sz="1400" spc="-55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</a:t>
            </a:r>
            <a:r>
              <a:rPr sz="1400" spc="-55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25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docentes</a:t>
            </a:r>
            <a:r>
              <a:rPr sz="1400" spc="-5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sz="1400" spc="-55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estudiantes</a:t>
            </a:r>
            <a:endParaRPr lang="es-MX" sz="1400" spc="1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0975" indent="-168910">
              <a:spcBef>
                <a:spcPts val="520"/>
              </a:spcBef>
              <a:buClr>
                <a:srgbClr val="9ABA58"/>
              </a:buClr>
              <a:buFont typeface="Segoe UI Symbol"/>
              <a:buChar char="●"/>
              <a:tabLst>
                <a:tab pos="181610" algn="l"/>
              </a:tabLst>
            </a:pPr>
            <a:r>
              <a:rPr lang="es-MX" sz="1400" spc="1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Orientaciones y propuestas didácticas para docentes. </a:t>
            </a:r>
          </a:p>
          <a:p>
            <a:pPr marL="180975" indent="-168910">
              <a:lnSpc>
                <a:spcPct val="100000"/>
              </a:lnSpc>
              <a:spcBef>
                <a:spcPts val="520"/>
              </a:spcBef>
              <a:buClr>
                <a:srgbClr val="9ABA58"/>
              </a:buClr>
              <a:buFont typeface="Segoe UI Symbol"/>
              <a:buChar char="●"/>
              <a:tabLst>
                <a:tab pos="181610" algn="l"/>
              </a:tabLst>
            </a:pPr>
            <a:endParaRPr lang="es-MX" sz="1400" spc="1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0975" indent="-168910">
              <a:lnSpc>
                <a:spcPct val="100000"/>
              </a:lnSpc>
              <a:spcBef>
                <a:spcPts val="520"/>
              </a:spcBef>
              <a:buClr>
                <a:srgbClr val="9ABA58"/>
              </a:buClr>
              <a:buFont typeface="Segoe UI Symbol"/>
              <a:buChar char="●"/>
              <a:tabLst>
                <a:tab pos="181610" algn="l"/>
              </a:tabLst>
            </a:pPr>
            <a:endParaRPr sz="14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object 16"/>
          <p:cNvGrpSpPr/>
          <p:nvPr/>
        </p:nvGrpSpPr>
        <p:grpSpPr>
          <a:xfrm>
            <a:off x="1738323" y="1566871"/>
            <a:ext cx="2236470" cy="1372235"/>
            <a:chOff x="1492659" y="1484983"/>
            <a:chExt cx="2236470" cy="1372235"/>
          </a:xfrm>
        </p:grpSpPr>
        <p:sp>
          <p:nvSpPr>
            <p:cNvPr id="18" name="object 17"/>
            <p:cNvSpPr/>
            <p:nvPr/>
          </p:nvSpPr>
          <p:spPr>
            <a:xfrm>
              <a:off x="1530759" y="1523083"/>
              <a:ext cx="2160270" cy="1296035"/>
            </a:xfrm>
            <a:custGeom>
              <a:avLst/>
              <a:gdLst/>
              <a:ahLst/>
              <a:cxnLst/>
              <a:rect l="l" t="t" r="r" b="b"/>
              <a:pathLst>
                <a:path w="2160270" h="1296035">
                  <a:moveTo>
                    <a:pt x="2160000" y="1295999"/>
                  </a:moveTo>
                  <a:lnTo>
                    <a:pt x="0" y="1295999"/>
                  </a:lnTo>
                  <a:lnTo>
                    <a:pt x="0" y="0"/>
                  </a:lnTo>
                  <a:lnTo>
                    <a:pt x="2160000" y="0"/>
                  </a:lnTo>
                  <a:lnTo>
                    <a:pt x="2160000" y="12959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8"/>
            <p:cNvSpPr/>
            <p:nvPr/>
          </p:nvSpPr>
          <p:spPr>
            <a:xfrm>
              <a:off x="1530759" y="1523083"/>
              <a:ext cx="2160270" cy="1296035"/>
            </a:xfrm>
            <a:custGeom>
              <a:avLst/>
              <a:gdLst/>
              <a:ahLst/>
              <a:cxnLst/>
              <a:rect l="l" t="t" r="r" b="b"/>
              <a:pathLst>
                <a:path w="2160270" h="1296035">
                  <a:moveTo>
                    <a:pt x="0" y="0"/>
                  </a:moveTo>
                  <a:lnTo>
                    <a:pt x="2160000" y="0"/>
                  </a:lnTo>
                  <a:lnTo>
                    <a:pt x="2160000" y="1295999"/>
                  </a:lnTo>
                  <a:lnTo>
                    <a:pt x="0" y="1295999"/>
                  </a:lnTo>
                  <a:lnTo>
                    <a:pt x="0" y="0"/>
                  </a:lnTo>
                  <a:close/>
                </a:path>
              </a:pathLst>
            </a:custGeom>
            <a:ln w="761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19"/>
          <p:cNvSpPr txBox="1"/>
          <p:nvPr/>
        </p:nvSpPr>
        <p:spPr>
          <a:xfrm>
            <a:off x="1843620" y="1623924"/>
            <a:ext cx="3116380" cy="1301767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73990" indent="-161925">
              <a:lnSpc>
                <a:spcPct val="100000"/>
              </a:lnSpc>
              <a:spcBef>
                <a:spcPts val="445"/>
              </a:spcBef>
              <a:buClr>
                <a:srgbClr val="F29545"/>
              </a:buClr>
              <a:buFont typeface="Segoe UI Symbol"/>
              <a:buChar char="●"/>
              <a:tabLst>
                <a:tab pos="174625" algn="l"/>
              </a:tabLst>
            </a:pPr>
            <a:r>
              <a:rPr sz="1400" spc="-35" dirty="0">
                <a:latin typeface="Arial" panose="020B0604020202020204" pitchFamily="34" charset="0"/>
                <a:cs typeface="Arial" panose="020B0604020202020204" pitchFamily="34" charset="0"/>
              </a:rPr>
              <a:t>Integral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0975" indent="-168910">
              <a:lnSpc>
                <a:spcPct val="100000"/>
              </a:lnSpc>
              <a:spcBef>
                <a:spcPts val="345"/>
              </a:spcBef>
              <a:buClr>
                <a:srgbClr val="F29545"/>
              </a:buClr>
              <a:buFont typeface="Segoe UI Symbol"/>
              <a:buChar char="●"/>
              <a:tabLst>
                <a:tab pos="181610" algn="l"/>
              </a:tabLst>
            </a:pPr>
            <a:r>
              <a:rPr sz="1400" spc="15" dirty="0">
                <a:latin typeface="Arial" panose="020B0604020202020204" pitchFamily="34" charset="0"/>
                <a:cs typeface="Arial" panose="020B0604020202020204" pitchFamily="34" charset="0"/>
              </a:rPr>
              <a:t>Gradual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0975" indent="-168910">
              <a:lnSpc>
                <a:spcPct val="100000"/>
              </a:lnSpc>
              <a:spcBef>
                <a:spcPts val="345"/>
              </a:spcBef>
              <a:buClr>
                <a:srgbClr val="F29545"/>
              </a:buClr>
              <a:buFont typeface="Segoe UI Symbol"/>
              <a:buChar char="●"/>
              <a:tabLst>
                <a:tab pos="181610" algn="l"/>
              </a:tabLst>
            </a:pPr>
            <a:r>
              <a:rPr sz="1400" spc="35" dirty="0">
                <a:latin typeface="Arial" panose="020B0604020202020204" pitchFamily="34" charset="0"/>
                <a:cs typeface="Arial" panose="020B0604020202020204" pitchFamily="34" charset="0"/>
              </a:rPr>
              <a:t>Secuenciado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60655" marR="5080" indent="-148590">
              <a:lnSpc>
                <a:spcPct val="120500"/>
              </a:lnSpc>
              <a:buClr>
                <a:srgbClr val="F29545"/>
              </a:buClr>
              <a:buFont typeface="Segoe UI Symbol"/>
              <a:buChar char="●"/>
              <a:tabLst>
                <a:tab pos="181610" algn="l"/>
              </a:tabLst>
            </a:pPr>
            <a:r>
              <a:rPr sz="1400" spc="35" dirty="0">
                <a:latin typeface="Arial" panose="020B0604020202020204" pitchFamily="34" charset="0"/>
                <a:cs typeface="Arial" panose="020B0604020202020204" pitchFamily="34" charset="0"/>
              </a:rPr>
              <a:t>Educación</a:t>
            </a:r>
            <a:r>
              <a:rPr sz="1400" spc="-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40" dirty="0" err="1">
                <a:latin typeface="Arial" panose="020B0604020202020204" pitchFamily="34" charset="0"/>
                <a:cs typeface="Arial" panose="020B0604020202020204" pitchFamily="34" charset="0"/>
              </a:rPr>
              <a:t>básica</a:t>
            </a:r>
            <a:r>
              <a:rPr sz="1400" spc="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-4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s-MX" sz="1400" spc="-42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" marR="5080">
              <a:lnSpc>
                <a:spcPct val="120500"/>
              </a:lnSpc>
              <a:buClr>
                <a:srgbClr val="F29545"/>
              </a:buClr>
              <a:tabLst>
                <a:tab pos="181610" algn="l"/>
              </a:tabLst>
            </a:pP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sz="14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5" dirty="0">
                <a:latin typeface="Arial" panose="020B0604020202020204" pitchFamily="34" charset="0"/>
                <a:cs typeface="Arial" panose="020B0604020202020204" pitchFamily="34" charset="0"/>
              </a:rPr>
              <a:t>media</a:t>
            </a:r>
            <a:r>
              <a:rPr sz="1400" spc="-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0" dirty="0">
                <a:latin typeface="Arial" panose="020B0604020202020204" pitchFamily="34" charset="0"/>
                <a:cs typeface="Arial" panose="020B0604020202020204" pitchFamily="34" charset="0"/>
              </a:rPr>
              <a:t>superior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object 20"/>
          <p:cNvSpPr/>
          <p:nvPr/>
        </p:nvSpPr>
        <p:spPr>
          <a:xfrm>
            <a:off x="2191818" y="1006491"/>
            <a:ext cx="2160270" cy="576580"/>
          </a:xfrm>
          <a:custGeom>
            <a:avLst/>
            <a:gdLst/>
            <a:ahLst/>
            <a:cxnLst/>
            <a:rect l="l" t="t" r="r" b="b"/>
            <a:pathLst>
              <a:path w="2160270" h="576580">
                <a:moveTo>
                  <a:pt x="2063998" y="575999"/>
                </a:moveTo>
                <a:lnTo>
                  <a:pt x="96001" y="575999"/>
                </a:lnTo>
                <a:lnTo>
                  <a:pt x="58633" y="568455"/>
                </a:lnTo>
                <a:lnTo>
                  <a:pt x="28118" y="547881"/>
                </a:lnTo>
                <a:lnTo>
                  <a:pt x="7544" y="517366"/>
                </a:lnTo>
                <a:lnTo>
                  <a:pt x="0" y="479998"/>
                </a:lnTo>
                <a:lnTo>
                  <a:pt x="0" y="96001"/>
                </a:lnTo>
                <a:lnTo>
                  <a:pt x="7544" y="58633"/>
                </a:lnTo>
                <a:lnTo>
                  <a:pt x="28118" y="28118"/>
                </a:lnTo>
                <a:lnTo>
                  <a:pt x="58633" y="7544"/>
                </a:lnTo>
                <a:lnTo>
                  <a:pt x="96001" y="0"/>
                </a:lnTo>
                <a:lnTo>
                  <a:pt x="2063998" y="0"/>
                </a:lnTo>
                <a:lnTo>
                  <a:pt x="2117259" y="16129"/>
                </a:lnTo>
                <a:lnTo>
                  <a:pt x="2152692" y="59263"/>
                </a:lnTo>
                <a:lnTo>
                  <a:pt x="2159999" y="96001"/>
                </a:lnTo>
                <a:lnTo>
                  <a:pt x="2159999" y="479998"/>
                </a:lnTo>
                <a:lnTo>
                  <a:pt x="2152455" y="517366"/>
                </a:lnTo>
                <a:lnTo>
                  <a:pt x="2131881" y="547881"/>
                </a:lnTo>
                <a:lnTo>
                  <a:pt x="2101366" y="568455"/>
                </a:lnTo>
                <a:lnTo>
                  <a:pt x="2063998" y="575999"/>
                </a:lnTo>
                <a:close/>
              </a:path>
            </a:pathLst>
          </a:custGeom>
          <a:solidFill>
            <a:srgbClr val="6FAC46"/>
          </a:solidFill>
        </p:spPr>
        <p:txBody>
          <a:bodyPr wrap="square" lIns="0" tIns="0" rIns="0" bIns="0" rtlCol="0"/>
          <a:lstStyle/>
          <a:p>
            <a:endParaRPr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object 21"/>
          <p:cNvSpPr txBox="1"/>
          <p:nvPr/>
        </p:nvSpPr>
        <p:spPr>
          <a:xfrm>
            <a:off x="2459473" y="1139679"/>
            <a:ext cx="1863089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6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Trayecto </a:t>
            </a:r>
            <a:r>
              <a:rPr sz="1600" b="1" spc="-45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educativo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object 22"/>
          <p:cNvSpPr/>
          <p:nvPr/>
        </p:nvSpPr>
        <p:spPr>
          <a:xfrm>
            <a:off x="5710083" y="1799409"/>
            <a:ext cx="2160270" cy="720090"/>
          </a:xfrm>
          <a:custGeom>
            <a:avLst/>
            <a:gdLst/>
            <a:ahLst/>
            <a:cxnLst/>
            <a:rect l="l" t="t" r="r" b="b"/>
            <a:pathLst>
              <a:path w="2160270" h="720089">
                <a:moveTo>
                  <a:pt x="2159994" y="719999"/>
                </a:moveTo>
                <a:lnTo>
                  <a:pt x="0" y="719999"/>
                </a:lnTo>
                <a:lnTo>
                  <a:pt x="0" y="0"/>
                </a:lnTo>
                <a:lnTo>
                  <a:pt x="2159994" y="0"/>
                </a:lnTo>
                <a:lnTo>
                  <a:pt x="2159994" y="7199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3"/>
          <p:cNvSpPr txBox="1"/>
          <p:nvPr/>
        </p:nvSpPr>
        <p:spPr>
          <a:xfrm>
            <a:off x="6257244" y="1761089"/>
            <a:ext cx="2593637" cy="886140"/>
          </a:xfrm>
          <a:prstGeom prst="rect">
            <a:avLst/>
          </a:prstGeom>
        </p:spPr>
        <p:txBody>
          <a:bodyPr vert="horz" wrap="square" lIns="0" tIns="85090" rIns="0" bIns="0" rtlCol="0">
            <a:spAutoFit/>
          </a:bodyPr>
          <a:lstStyle/>
          <a:p>
            <a:pPr marL="180975" indent="-168910">
              <a:lnSpc>
                <a:spcPct val="100000"/>
              </a:lnSpc>
              <a:spcBef>
                <a:spcPts val="670"/>
              </a:spcBef>
              <a:buClr>
                <a:srgbClr val="4E80BA"/>
              </a:buClr>
              <a:buFont typeface="Segoe UI Symbol"/>
              <a:buChar char="●"/>
              <a:tabLst>
                <a:tab pos="181610" algn="l"/>
              </a:tabLst>
            </a:pPr>
            <a:r>
              <a:rPr sz="1400" spc="-5" dirty="0">
                <a:latin typeface="Arial" panose="020B0604020202020204" pitchFamily="34" charset="0"/>
                <a:cs typeface="Arial" panose="020B0604020202020204" pitchFamily="34" charset="0"/>
              </a:rPr>
              <a:t>Igualdad</a:t>
            </a:r>
            <a:r>
              <a:rPr sz="1400" spc="-7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30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400" spc="-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género</a:t>
            </a:r>
          </a:p>
          <a:p>
            <a:pPr marL="180975" indent="-168910">
              <a:lnSpc>
                <a:spcPct val="100000"/>
              </a:lnSpc>
              <a:spcBef>
                <a:spcPts val="570"/>
              </a:spcBef>
              <a:buClr>
                <a:srgbClr val="4E80BA"/>
              </a:buClr>
              <a:buFont typeface="Segoe UI Symbol"/>
              <a:buChar char="●"/>
              <a:tabLst>
                <a:tab pos="181610" algn="l"/>
              </a:tabLst>
            </a:pPr>
            <a:r>
              <a:rPr sz="1400" spc="20" dirty="0">
                <a:latin typeface="Arial" panose="020B0604020202020204" pitchFamily="34" charset="0"/>
                <a:cs typeface="Arial" panose="020B0604020202020204" pitchFamily="34" charset="0"/>
              </a:rPr>
              <a:t>Derechos</a:t>
            </a:r>
            <a:r>
              <a:rPr sz="1400" spc="-8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5" dirty="0">
                <a:latin typeface="Arial" panose="020B0604020202020204" pitchFamily="34" charset="0"/>
                <a:cs typeface="Arial" panose="020B0604020202020204" pitchFamily="34" charset="0"/>
              </a:rPr>
              <a:t>humanos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0975" indent="-168910">
              <a:lnSpc>
                <a:spcPct val="100000"/>
              </a:lnSpc>
              <a:spcBef>
                <a:spcPts val="570"/>
              </a:spcBef>
              <a:buClr>
                <a:srgbClr val="4E80BA"/>
              </a:buClr>
              <a:buFont typeface="Segoe UI Symbol"/>
              <a:buChar char="●"/>
              <a:tabLst>
                <a:tab pos="181610" algn="l"/>
              </a:tabLst>
            </a:pPr>
            <a:r>
              <a:rPr sz="1400" spc="5" dirty="0">
                <a:latin typeface="Arial" panose="020B0604020202020204" pitchFamily="34" charset="0"/>
                <a:cs typeface="Arial" panose="020B0604020202020204" pitchFamily="34" charset="0"/>
              </a:rPr>
              <a:t>Cultura</a:t>
            </a:r>
            <a:r>
              <a:rPr sz="1400" spc="-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30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400" spc="-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35" dirty="0">
                <a:latin typeface="Arial" panose="020B0604020202020204" pitchFamily="34" charset="0"/>
                <a:cs typeface="Arial" panose="020B0604020202020204" pitchFamily="34" charset="0"/>
              </a:rPr>
              <a:t>paz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upo 7"/>
          <p:cNvGrpSpPr/>
          <p:nvPr/>
        </p:nvGrpSpPr>
        <p:grpSpPr>
          <a:xfrm>
            <a:off x="5710080" y="1221851"/>
            <a:ext cx="2160270" cy="576580"/>
            <a:chOff x="5710080" y="1221851"/>
            <a:chExt cx="2160270" cy="576580"/>
          </a:xfrm>
        </p:grpSpPr>
        <p:sp>
          <p:nvSpPr>
            <p:cNvPr id="25" name="object 24"/>
            <p:cNvSpPr/>
            <p:nvPr/>
          </p:nvSpPr>
          <p:spPr>
            <a:xfrm>
              <a:off x="5710080" y="1221851"/>
              <a:ext cx="2160270" cy="576580"/>
            </a:xfrm>
            <a:custGeom>
              <a:avLst/>
              <a:gdLst/>
              <a:ahLst/>
              <a:cxnLst/>
              <a:rect l="l" t="t" r="r" b="b"/>
              <a:pathLst>
                <a:path w="2160270" h="576580">
                  <a:moveTo>
                    <a:pt x="2063997" y="576000"/>
                  </a:moveTo>
                  <a:lnTo>
                    <a:pt x="96001" y="576000"/>
                  </a:lnTo>
                  <a:lnTo>
                    <a:pt x="58633" y="568455"/>
                  </a:lnTo>
                  <a:lnTo>
                    <a:pt x="28118" y="547881"/>
                  </a:lnTo>
                  <a:lnTo>
                    <a:pt x="7544" y="517366"/>
                  </a:lnTo>
                  <a:lnTo>
                    <a:pt x="0" y="479998"/>
                  </a:lnTo>
                  <a:lnTo>
                    <a:pt x="0" y="96001"/>
                  </a:lnTo>
                  <a:lnTo>
                    <a:pt x="7544" y="58633"/>
                  </a:lnTo>
                  <a:lnTo>
                    <a:pt x="28118" y="28118"/>
                  </a:lnTo>
                  <a:lnTo>
                    <a:pt x="58633" y="7544"/>
                  </a:lnTo>
                  <a:lnTo>
                    <a:pt x="96001" y="0"/>
                  </a:lnTo>
                  <a:lnTo>
                    <a:pt x="2063997" y="0"/>
                  </a:lnTo>
                  <a:lnTo>
                    <a:pt x="2117259" y="16129"/>
                  </a:lnTo>
                  <a:lnTo>
                    <a:pt x="2152692" y="59263"/>
                  </a:lnTo>
                  <a:lnTo>
                    <a:pt x="2159999" y="96001"/>
                  </a:lnTo>
                  <a:lnTo>
                    <a:pt x="2159999" y="479998"/>
                  </a:lnTo>
                  <a:lnTo>
                    <a:pt x="2152455" y="517366"/>
                  </a:lnTo>
                  <a:lnTo>
                    <a:pt x="2131881" y="547881"/>
                  </a:lnTo>
                  <a:lnTo>
                    <a:pt x="2101366" y="568455"/>
                  </a:lnTo>
                  <a:lnTo>
                    <a:pt x="2063997" y="576000"/>
                  </a:lnTo>
                  <a:close/>
                </a:path>
              </a:pathLst>
            </a:custGeom>
            <a:solidFill>
              <a:srgbClr val="4472C3"/>
            </a:solidFill>
          </p:spPr>
          <p:txBody>
            <a:bodyPr wrap="square" lIns="0" tIns="0" rIns="0" bIns="0" rtlCol="0"/>
            <a:lstStyle/>
            <a:p>
              <a:endParaRPr b="1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6" name="object 25"/>
            <p:cNvSpPr txBox="1"/>
            <p:nvPr/>
          </p:nvSpPr>
          <p:spPr>
            <a:xfrm>
              <a:off x="6105031" y="1381882"/>
              <a:ext cx="1457960" cy="26924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600" b="1" spc="-2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Ejes</a:t>
              </a:r>
              <a:r>
                <a:rPr sz="1600" b="1" spc="-85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sz="1600" b="1" spc="-4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temáticos</a:t>
              </a:r>
              <a:endParaRPr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7" name="object 26"/>
          <p:cNvSpPr/>
          <p:nvPr/>
        </p:nvSpPr>
        <p:spPr>
          <a:xfrm>
            <a:off x="537196" y="3966852"/>
            <a:ext cx="2664460" cy="1296035"/>
          </a:xfrm>
          <a:custGeom>
            <a:avLst/>
            <a:gdLst/>
            <a:ahLst/>
            <a:cxnLst/>
            <a:rect l="l" t="t" r="r" b="b"/>
            <a:pathLst>
              <a:path w="2664460" h="1296035">
                <a:moveTo>
                  <a:pt x="2663999" y="1295999"/>
                </a:moveTo>
                <a:lnTo>
                  <a:pt x="0" y="1295999"/>
                </a:lnTo>
                <a:lnTo>
                  <a:pt x="0" y="0"/>
                </a:lnTo>
                <a:lnTo>
                  <a:pt x="2663999" y="0"/>
                </a:lnTo>
                <a:lnTo>
                  <a:pt x="2663999" y="12959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7"/>
          <p:cNvSpPr txBox="1"/>
          <p:nvPr/>
        </p:nvSpPr>
        <p:spPr>
          <a:xfrm>
            <a:off x="200048" y="3823193"/>
            <a:ext cx="2868257" cy="1211229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80975" indent="-168910">
              <a:lnSpc>
                <a:spcPct val="100000"/>
              </a:lnSpc>
              <a:spcBef>
                <a:spcPts val="345"/>
              </a:spcBef>
              <a:buClr>
                <a:srgbClr val="4AABC6"/>
              </a:buClr>
              <a:buFont typeface="Segoe UI Symbol"/>
              <a:buChar char="●"/>
              <a:tabLst>
                <a:tab pos="181610" algn="l"/>
              </a:tabLst>
            </a:pPr>
            <a:r>
              <a:rPr lang="es-MX" sz="1400" dirty="0">
                <a:latin typeface="Arial" panose="020B0604020202020204" pitchFamily="34" charset="0"/>
                <a:cs typeface="Arial" panose="020B0604020202020204" pitchFamily="34" charset="0"/>
              </a:rPr>
              <a:t>Con perspectiva de género</a:t>
            </a:r>
          </a:p>
          <a:p>
            <a:pPr marL="180975" indent="-168910">
              <a:lnSpc>
                <a:spcPct val="100000"/>
              </a:lnSpc>
              <a:spcBef>
                <a:spcPts val="345"/>
              </a:spcBef>
              <a:buClr>
                <a:srgbClr val="4AABC6"/>
              </a:buClr>
              <a:buFont typeface="Segoe UI Symbol"/>
              <a:buChar char="●"/>
              <a:tabLst>
                <a:tab pos="181610" algn="l"/>
              </a:tabLst>
            </a:pPr>
            <a:r>
              <a:rPr lang="es-MX" sz="1400" dirty="0">
                <a:latin typeface="Arial" panose="020B0604020202020204" pitchFamily="34" charset="0"/>
                <a:cs typeface="Arial" panose="020B0604020202020204" pitchFamily="34" charset="0"/>
              </a:rPr>
              <a:t>Con enfoque de prevención</a:t>
            </a:r>
          </a:p>
          <a:p>
            <a:pPr marL="180975" indent="-168910">
              <a:lnSpc>
                <a:spcPct val="100000"/>
              </a:lnSpc>
              <a:spcBef>
                <a:spcPts val="345"/>
              </a:spcBef>
              <a:buClr>
                <a:srgbClr val="4AABC6"/>
              </a:buClr>
              <a:buFont typeface="Segoe UI Symbol"/>
              <a:buChar char="●"/>
              <a:tabLst>
                <a:tab pos="181610" algn="l"/>
              </a:tabLst>
            </a:pPr>
            <a:r>
              <a:rPr lang="es-MX" sz="1400" dirty="0">
                <a:latin typeface="Arial" panose="020B0604020202020204" pitchFamily="34" charset="0"/>
                <a:cs typeface="Arial" panose="020B0604020202020204" pitchFamily="34" charset="0"/>
              </a:rPr>
              <a:t>Promueven la igualdad y el bienestar integral de niñas, adolescentes y mujeres. 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object 29"/>
          <p:cNvSpPr/>
          <p:nvPr/>
        </p:nvSpPr>
        <p:spPr>
          <a:xfrm>
            <a:off x="275529" y="3178552"/>
            <a:ext cx="2160270" cy="576580"/>
          </a:xfrm>
          <a:custGeom>
            <a:avLst/>
            <a:gdLst/>
            <a:ahLst/>
            <a:cxnLst/>
            <a:rect l="l" t="t" r="r" b="b"/>
            <a:pathLst>
              <a:path w="2160270" h="576579">
                <a:moveTo>
                  <a:pt x="2063998" y="575999"/>
                </a:moveTo>
                <a:lnTo>
                  <a:pt x="96001" y="575999"/>
                </a:lnTo>
                <a:lnTo>
                  <a:pt x="58633" y="568455"/>
                </a:lnTo>
                <a:lnTo>
                  <a:pt x="28118" y="547881"/>
                </a:lnTo>
                <a:lnTo>
                  <a:pt x="7544" y="517366"/>
                </a:lnTo>
                <a:lnTo>
                  <a:pt x="0" y="479998"/>
                </a:lnTo>
                <a:lnTo>
                  <a:pt x="0" y="96001"/>
                </a:lnTo>
                <a:lnTo>
                  <a:pt x="7544" y="58633"/>
                </a:lnTo>
                <a:lnTo>
                  <a:pt x="28118" y="28118"/>
                </a:lnTo>
                <a:lnTo>
                  <a:pt x="58633" y="7544"/>
                </a:lnTo>
                <a:lnTo>
                  <a:pt x="96001" y="0"/>
                </a:lnTo>
                <a:lnTo>
                  <a:pt x="2063998" y="0"/>
                </a:lnTo>
                <a:lnTo>
                  <a:pt x="2117259" y="16129"/>
                </a:lnTo>
                <a:lnTo>
                  <a:pt x="2152692" y="59263"/>
                </a:lnTo>
                <a:lnTo>
                  <a:pt x="2160000" y="96001"/>
                </a:lnTo>
                <a:lnTo>
                  <a:pt x="2160000" y="479998"/>
                </a:lnTo>
                <a:lnTo>
                  <a:pt x="2152455" y="517366"/>
                </a:lnTo>
                <a:lnTo>
                  <a:pt x="2131881" y="547881"/>
                </a:lnTo>
                <a:lnTo>
                  <a:pt x="2101366" y="568455"/>
                </a:lnTo>
                <a:lnTo>
                  <a:pt x="2063998" y="575999"/>
                </a:lnTo>
                <a:close/>
              </a:path>
            </a:pathLst>
          </a:custGeom>
          <a:solidFill>
            <a:srgbClr val="5B9A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0"/>
          <p:cNvSpPr txBox="1"/>
          <p:nvPr/>
        </p:nvSpPr>
        <p:spPr>
          <a:xfrm>
            <a:off x="225948" y="3162528"/>
            <a:ext cx="2361565" cy="563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0700" marR="650240" indent="-76200">
              <a:lnSpc>
                <a:spcPct val="117200"/>
              </a:lnSpc>
              <a:spcBef>
                <a:spcPts val="100"/>
              </a:spcBef>
            </a:pPr>
            <a:r>
              <a:rPr sz="1600" b="1" spc="-4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Aprendizajes  </a:t>
            </a:r>
            <a:r>
              <a:rPr sz="1600" b="1" spc="-55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</a:t>
            </a:r>
            <a:r>
              <a:rPr sz="1600" b="1" spc="-5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b="1" spc="-55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sz="1600" b="1" spc="-5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b="1" spc="-6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vida</a:t>
            </a:r>
            <a:endParaRPr sz="16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2" name="object 36"/>
          <p:cNvGrpSpPr/>
          <p:nvPr/>
        </p:nvGrpSpPr>
        <p:grpSpPr>
          <a:xfrm>
            <a:off x="3509551" y="2608304"/>
            <a:ext cx="2271395" cy="2271395"/>
            <a:chOff x="3263887" y="2526416"/>
            <a:chExt cx="2271395" cy="2271395"/>
          </a:xfrm>
        </p:grpSpPr>
        <p:pic>
          <p:nvPicPr>
            <p:cNvPr id="33" name="object 3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63887" y="2526416"/>
              <a:ext cx="2271125" cy="2271125"/>
            </a:xfrm>
            <a:prstGeom prst="rect">
              <a:avLst/>
            </a:prstGeom>
          </p:spPr>
        </p:pic>
        <p:sp>
          <p:nvSpPr>
            <p:cNvPr id="34" name="object 38"/>
            <p:cNvSpPr/>
            <p:nvPr/>
          </p:nvSpPr>
          <p:spPr>
            <a:xfrm>
              <a:off x="3346391" y="2555039"/>
              <a:ext cx="2160270" cy="2160270"/>
            </a:xfrm>
            <a:custGeom>
              <a:avLst/>
              <a:gdLst/>
              <a:ahLst/>
              <a:cxnLst/>
              <a:rect l="l" t="t" r="r" b="b"/>
              <a:pathLst>
                <a:path w="2160270" h="2160270">
                  <a:moveTo>
                    <a:pt x="1079999" y="2159999"/>
                  </a:moveTo>
                  <a:lnTo>
                    <a:pt x="1031892" y="2158947"/>
                  </a:lnTo>
                  <a:lnTo>
                    <a:pt x="984323" y="2155820"/>
                  </a:lnTo>
                  <a:lnTo>
                    <a:pt x="937338" y="2150661"/>
                  </a:lnTo>
                  <a:lnTo>
                    <a:pt x="890979" y="2143514"/>
                  </a:lnTo>
                  <a:lnTo>
                    <a:pt x="845290" y="2134424"/>
                  </a:lnTo>
                  <a:lnTo>
                    <a:pt x="800316" y="2123434"/>
                  </a:lnTo>
                  <a:lnTo>
                    <a:pt x="756100" y="2110588"/>
                  </a:lnTo>
                  <a:lnTo>
                    <a:pt x="712687" y="2095931"/>
                  </a:lnTo>
                  <a:lnTo>
                    <a:pt x="670119" y="2079505"/>
                  </a:lnTo>
                  <a:lnTo>
                    <a:pt x="628442" y="2061355"/>
                  </a:lnTo>
                  <a:lnTo>
                    <a:pt x="587699" y="2041526"/>
                  </a:lnTo>
                  <a:lnTo>
                    <a:pt x="547933" y="2020059"/>
                  </a:lnTo>
                  <a:lnTo>
                    <a:pt x="509189" y="1997001"/>
                  </a:lnTo>
                  <a:lnTo>
                    <a:pt x="471511" y="1972393"/>
                  </a:lnTo>
                  <a:lnTo>
                    <a:pt x="434943" y="1946282"/>
                  </a:lnTo>
                  <a:lnTo>
                    <a:pt x="399528" y="1918709"/>
                  </a:lnTo>
                  <a:lnTo>
                    <a:pt x="365310" y="1889719"/>
                  </a:lnTo>
                  <a:lnTo>
                    <a:pt x="332333" y="1859357"/>
                  </a:lnTo>
                  <a:lnTo>
                    <a:pt x="300642" y="1827666"/>
                  </a:lnTo>
                  <a:lnTo>
                    <a:pt x="270279" y="1794689"/>
                  </a:lnTo>
                  <a:lnTo>
                    <a:pt x="241290" y="1760471"/>
                  </a:lnTo>
                  <a:lnTo>
                    <a:pt x="213717" y="1725056"/>
                  </a:lnTo>
                  <a:lnTo>
                    <a:pt x="187606" y="1688488"/>
                  </a:lnTo>
                  <a:lnTo>
                    <a:pt x="162998" y="1650810"/>
                  </a:lnTo>
                  <a:lnTo>
                    <a:pt x="139940" y="1612066"/>
                  </a:lnTo>
                  <a:lnTo>
                    <a:pt x="118473" y="1572300"/>
                  </a:lnTo>
                  <a:lnTo>
                    <a:pt x="98643" y="1531557"/>
                  </a:lnTo>
                  <a:lnTo>
                    <a:pt x="80494" y="1489880"/>
                  </a:lnTo>
                  <a:lnTo>
                    <a:pt x="64068" y="1447312"/>
                  </a:lnTo>
                  <a:lnTo>
                    <a:pt x="49411" y="1403899"/>
                  </a:lnTo>
                  <a:lnTo>
                    <a:pt x="36565" y="1359683"/>
                  </a:lnTo>
                  <a:lnTo>
                    <a:pt x="25575" y="1314709"/>
                  </a:lnTo>
                  <a:lnTo>
                    <a:pt x="16485" y="1269020"/>
                  </a:lnTo>
                  <a:lnTo>
                    <a:pt x="9338" y="1222661"/>
                  </a:lnTo>
                  <a:lnTo>
                    <a:pt x="4179" y="1175676"/>
                  </a:lnTo>
                  <a:lnTo>
                    <a:pt x="1052" y="1128107"/>
                  </a:lnTo>
                  <a:lnTo>
                    <a:pt x="0" y="1079999"/>
                  </a:lnTo>
                  <a:lnTo>
                    <a:pt x="1052" y="1031892"/>
                  </a:lnTo>
                  <a:lnTo>
                    <a:pt x="4179" y="984323"/>
                  </a:lnTo>
                  <a:lnTo>
                    <a:pt x="9338" y="937338"/>
                  </a:lnTo>
                  <a:lnTo>
                    <a:pt x="16485" y="890979"/>
                  </a:lnTo>
                  <a:lnTo>
                    <a:pt x="25575" y="845290"/>
                  </a:lnTo>
                  <a:lnTo>
                    <a:pt x="36565" y="800316"/>
                  </a:lnTo>
                  <a:lnTo>
                    <a:pt x="49411" y="756100"/>
                  </a:lnTo>
                  <a:lnTo>
                    <a:pt x="64068" y="712687"/>
                  </a:lnTo>
                  <a:lnTo>
                    <a:pt x="80494" y="670119"/>
                  </a:lnTo>
                  <a:lnTo>
                    <a:pt x="98643" y="628442"/>
                  </a:lnTo>
                  <a:lnTo>
                    <a:pt x="118473" y="587699"/>
                  </a:lnTo>
                  <a:lnTo>
                    <a:pt x="139940" y="547933"/>
                  </a:lnTo>
                  <a:lnTo>
                    <a:pt x="162998" y="509189"/>
                  </a:lnTo>
                  <a:lnTo>
                    <a:pt x="187606" y="471511"/>
                  </a:lnTo>
                  <a:lnTo>
                    <a:pt x="213717" y="434943"/>
                  </a:lnTo>
                  <a:lnTo>
                    <a:pt x="241290" y="399528"/>
                  </a:lnTo>
                  <a:lnTo>
                    <a:pt x="270279" y="365310"/>
                  </a:lnTo>
                  <a:lnTo>
                    <a:pt x="300642" y="332333"/>
                  </a:lnTo>
                  <a:lnTo>
                    <a:pt x="332333" y="300642"/>
                  </a:lnTo>
                  <a:lnTo>
                    <a:pt x="365310" y="270279"/>
                  </a:lnTo>
                  <a:lnTo>
                    <a:pt x="399528" y="241290"/>
                  </a:lnTo>
                  <a:lnTo>
                    <a:pt x="434943" y="213717"/>
                  </a:lnTo>
                  <a:lnTo>
                    <a:pt x="471511" y="187606"/>
                  </a:lnTo>
                  <a:lnTo>
                    <a:pt x="509189" y="162998"/>
                  </a:lnTo>
                  <a:lnTo>
                    <a:pt x="547933" y="139940"/>
                  </a:lnTo>
                  <a:lnTo>
                    <a:pt x="587699" y="118473"/>
                  </a:lnTo>
                  <a:lnTo>
                    <a:pt x="628442" y="98643"/>
                  </a:lnTo>
                  <a:lnTo>
                    <a:pt x="670119" y="80494"/>
                  </a:lnTo>
                  <a:lnTo>
                    <a:pt x="712687" y="64068"/>
                  </a:lnTo>
                  <a:lnTo>
                    <a:pt x="756100" y="49411"/>
                  </a:lnTo>
                  <a:lnTo>
                    <a:pt x="800316" y="36565"/>
                  </a:lnTo>
                  <a:lnTo>
                    <a:pt x="845290" y="25575"/>
                  </a:lnTo>
                  <a:lnTo>
                    <a:pt x="890979" y="16485"/>
                  </a:lnTo>
                  <a:lnTo>
                    <a:pt x="937338" y="9338"/>
                  </a:lnTo>
                  <a:lnTo>
                    <a:pt x="984323" y="4179"/>
                  </a:lnTo>
                  <a:lnTo>
                    <a:pt x="1031892" y="1052"/>
                  </a:lnTo>
                  <a:lnTo>
                    <a:pt x="1079999" y="0"/>
                  </a:lnTo>
                  <a:lnTo>
                    <a:pt x="1130413" y="1176"/>
                  </a:lnTo>
                  <a:lnTo>
                    <a:pt x="1180508" y="4683"/>
                  </a:lnTo>
                  <a:lnTo>
                    <a:pt x="1230213" y="10492"/>
                  </a:lnTo>
                  <a:lnTo>
                    <a:pt x="1279452" y="18572"/>
                  </a:lnTo>
                  <a:lnTo>
                    <a:pt x="1328153" y="28892"/>
                  </a:lnTo>
                  <a:lnTo>
                    <a:pt x="1376241" y="41421"/>
                  </a:lnTo>
                  <a:lnTo>
                    <a:pt x="1423643" y="56129"/>
                  </a:lnTo>
                  <a:lnTo>
                    <a:pt x="1470285" y="72985"/>
                  </a:lnTo>
                  <a:lnTo>
                    <a:pt x="1516093" y="91959"/>
                  </a:lnTo>
                  <a:lnTo>
                    <a:pt x="1560993" y="113021"/>
                  </a:lnTo>
                  <a:lnTo>
                    <a:pt x="1604911" y="136139"/>
                  </a:lnTo>
                  <a:lnTo>
                    <a:pt x="1647774" y="161283"/>
                  </a:lnTo>
                  <a:lnTo>
                    <a:pt x="1689508" y="188422"/>
                  </a:lnTo>
                  <a:lnTo>
                    <a:pt x="1730038" y="217527"/>
                  </a:lnTo>
                  <a:lnTo>
                    <a:pt x="1769292" y="248566"/>
                  </a:lnTo>
                  <a:lnTo>
                    <a:pt x="1807196" y="281508"/>
                  </a:lnTo>
                  <a:lnTo>
                    <a:pt x="1843675" y="316324"/>
                  </a:lnTo>
                  <a:lnTo>
                    <a:pt x="1878491" y="352803"/>
                  </a:lnTo>
                  <a:lnTo>
                    <a:pt x="1911433" y="390707"/>
                  </a:lnTo>
                  <a:lnTo>
                    <a:pt x="1942472" y="429961"/>
                  </a:lnTo>
                  <a:lnTo>
                    <a:pt x="1971577" y="470491"/>
                  </a:lnTo>
                  <a:lnTo>
                    <a:pt x="1998716" y="512225"/>
                  </a:lnTo>
                  <a:lnTo>
                    <a:pt x="2023860" y="555088"/>
                  </a:lnTo>
                  <a:lnTo>
                    <a:pt x="2046978" y="599006"/>
                  </a:lnTo>
                  <a:lnTo>
                    <a:pt x="2068039" y="643906"/>
                  </a:lnTo>
                  <a:lnTo>
                    <a:pt x="2087014" y="689714"/>
                  </a:lnTo>
                  <a:lnTo>
                    <a:pt x="2103870" y="736356"/>
                  </a:lnTo>
                  <a:lnTo>
                    <a:pt x="2118578" y="783758"/>
                  </a:lnTo>
                  <a:lnTo>
                    <a:pt x="2131107" y="831846"/>
                  </a:lnTo>
                  <a:lnTo>
                    <a:pt x="2141427" y="880547"/>
                  </a:lnTo>
                  <a:lnTo>
                    <a:pt x="2149507" y="929786"/>
                  </a:lnTo>
                  <a:lnTo>
                    <a:pt x="2155316" y="979491"/>
                  </a:lnTo>
                  <a:lnTo>
                    <a:pt x="2158823" y="1029586"/>
                  </a:lnTo>
                  <a:lnTo>
                    <a:pt x="2159999" y="1079999"/>
                  </a:lnTo>
                  <a:lnTo>
                    <a:pt x="2158947" y="1128107"/>
                  </a:lnTo>
                  <a:lnTo>
                    <a:pt x="2155820" y="1175676"/>
                  </a:lnTo>
                  <a:lnTo>
                    <a:pt x="2150661" y="1222661"/>
                  </a:lnTo>
                  <a:lnTo>
                    <a:pt x="2143514" y="1269020"/>
                  </a:lnTo>
                  <a:lnTo>
                    <a:pt x="2134424" y="1314709"/>
                  </a:lnTo>
                  <a:lnTo>
                    <a:pt x="2123434" y="1359683"/>
                  </a:lnTo>
                  <a:lnTo>
                    <a:pt x="2110588" y="1403899"/>
                  </a:lnTo>
                  <a:lnTo>
                    <a:pt x="2095931" y="1447312"/>
                  </a:lnTo>
                  <a:lnTo>
                    <a:pt x="2079505" y="1489880"/>
                  </a:lnTo>
                  <a:lnTo>
                    <a:pt x="2061355" y="1531557"/>
                  </a:lnTo>
                  <a:lnTo>
                    <a:pt x="2041526" y="1572300"/>
                  </a:lnTo>
                  <a:lnTo>
                    <a:pt x="2020059" y="1612066"/>
                  </a:lnTo>
                  <a:lnTo>
                    <a:pt x="1997001" y="1650810"/>
                  </a:lnTo>
                  <a:lnTo>
                    <a:pt x="1972393" y="1688488"/>
                  </a:lnTo>
                  <a:lnTo>
                    <a:pt x="1946281" y="1725056"/>
                  </a:lnTo>
                  <a:lnTo>
                    <a:pt x="1918709" y="1760471"/>
                  </a:lnTo>
                  <a:lnTo>
                    <a:pt x="1889719" y="1794689"/>
                  </a:lnTo>
                  <a:lnTo>
                    <a:pt x="1859357" y="1827666"/>
                  </a:lnTo>
                  <a:lnTo>
                    <a:pt x="1827666" y="1859357"/>
                  </a:lnTo>
                  <a:lnTo>
                    <a:pt x="1794689" y="1889719"/>
                  </a:lnTo>
                  <a:lnTo>
                    <a:pt x="1760471" y="1918709"/>
                  </a:lnTo>
                  <a:lnTo>
                    <a:pt x="1725056" y="1946282"/>
                  </a:lnTo>
                  <a:lnTo>
                    <a:pt x="1688488" y="1972393"/>
                  </a:lnTo>
                  <a:lnTo>
                    <a:pt x="1650810" y="1997001"/>
                  </a:lnTo>
                  <a:lnTo>
                    <a:pt x="1612066" y="2020059"/>
                  </a:lnTo>
                  <a:lnTo>
                    <a:pt x="1572300" y="2041526"/>
                  </a:lnTo>
                  <a:lnTo>
                    <a:pt x="1531557" y="2061355"/>
                  </a:lnTo>
                  <a:lnTo>
                    <a:pt x="1489880" y="2079505"/>
                  </a:lnTo>
                  <a:lnTo>
                    <a:pt x="1447312" y="2095931"/>
                  </a:lnTo>
                  <a:lnTo>
                    <a:pt x="1403899" y="2110588"/>
                  </a:lnTo>
                  <a:lnTo>
                    <a:pt x="1359683" y="2123434"/>
                  </a:lnTo>
                  <a:lnTo>
                    <a:pt x="1314709" y="2134424"/>
                  </a:lnTo>
                  <a:lnTo>
                    <a:pt x="1269020" y="2143514"/>
                  </a:lnTo>
                  <a:lnTo>
                    <a:pt x="1222661" y="2150661"/>
                  </a:lnTo>
                  <a:lnTo>
                    <a:pt x="1175675" y="2155820"/>
                  </a:lnTo>
                  <a:lnTo>
                    <a:pt x="1128107" y="2158947"/>
                  </a:lnTo>
                  <a:lnTo>
                    <a:pt x="1079999" y="21599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9"/>
            <p:cNvSpPr/>
            <p:nvPr/>
          </p:nvSpPr>
          <p:spPr>
            <a:xfrm>
              <a:off x="3346391" y="2555039"/>
              <a:ext cx="2160270" cy="2160270"/>
            </a:xfrm>
            <a:custGeom>
              <a:avLst/>
              <a:gdLst/>
              <a:ahLst/>
              <a:cxnLst/>
              <a:rect l="l" t="t" r="r" b="b"/>
              <a:pathLst>
                <a:path w="2160270" h="2160270">
                  <a:moveTo>
                    <a:pt x="0" y="1079999"/>
                  </a:moveTo>
                  <a:lnTo>
                    <a:pt x="1052" y="1031892"/>
                  </a:lnTo>
                  <a:lnTo>
                    <a:pt x="4179" y="984323"/>
                  </a:lnTo>
                  <a:lnTo>
                    <a:pt x="9338" y="937338"/>
                  </a:lnTo>
                  <a:lnTo>
                    <a:pt x="16485" y="890979"/>
                  </a:lnTo>
                  <a:lnTo>
                    <a:pt x="25575" y="845290"/>
                  </a:lnTo>
                  <a:lnTo>
                    <a:pt x="36565" y="800316"/>
                  </a:lnTo>
                  <a:lnTo>
                    <a:pt x="49411" y="756100"/>
                  </a:lnTo>
                  <a:lnTo>
                    <a:pt x="64068" y="712687"/>
                  </a:lnTo>
                  <a:lnTo>
                    <a:pt x="80494" y="670119"/>
                  </a:lnTo>
                  <a:lnTo>
                    <a:pt x="98643" y="628442"/>
                  </a:lnTo>
                  <a:lnTo>
                    <a:pt x="118473" y="587699"/>
                  </a:lnTo>
                  <a:lnTo>
                    <a:pt x="139940" y="547933"/>
                  </a:lnTo>
                  <a:lnTo>
                    <a:pt x="162998" y="509189"/>
                  </a:lnTo>
                  <a:lnTo>
                    <a:pt x="187606" y="471511"/>
                  </a:lnTo>
                  <a:lnTo>
                    <a:pt x="213717" y="434943"/>
                  </a:lnTo>
                  <a:lnTo>
                    <a:pt x="241290" y="399528"/>
                  </a:lnTo>
                  <a:lnTo>
                    <a:pt x="270279" y="365310"/>
                  </a:lnTo>
                  <a:lnTo>
                    <a:pt x="300642" y="332333"/>
                  </a:lnTo>
                  <a:lnTo>
                    <a:pt x="332333" y="300642"/>
                  </a:lnTo>
                  <a:lnTo>
                    <a:pt x="365310" y="270279"/>
                  </a:lnTo>
                  <a:lnTo>
                    <a:pt x="399528" y="241290"/>
                  </a:lnTo>
                  <a:lnTo>
                    <a:pt x="434943" y="213717"/>
                  </a:lnTo>
                  <a:lnTo>
                    <a:pt x="471511" y="187606"/>
                  </a:lnTo>
                  <a:lnTo>
                    <a:pt x="509189" y="162998"/>
                  </a:lnTo>
                  <a:lnTo>
                    <a:pt x="547933" y="139940"/>
                  </a:lnTo>
                  <a:lnTo>
                    <a:pt x="587699" y="118473"/>
                  </a:lnTo>
                  <a:lnTo>
                    <a:pt x="628442" y="98643"/>
                  </a:lnTo>
                  <a:lnTo>
                    <a:pt x="670119" y="80494"/>
                  </a:lnTo>
                  <a:lnTo>
                    <a:pt x="712687" y="64068"/>
                  </a:lnTo>
                  <a:lnTo>
                    <a:pt x="756100" y="49411"/>
                  </a:lnTo>
                  <a:lnTo>
                    <a:pt x="800316" y="36565"/>
                  </a:lnTo>
                  <a:lnTo>
                    <a:pt x="845290" y="25575"/>
                  </a:lnTo>
                  <a:lnTo>
                    <a:pt x="890979" y="16485"/>
                  </a:lnTo>
                  <a:lnTo>
                    <a:pt x="937338" y="9338"/>
                  </a:lnTo>
                  <a:lnTo>
                    <a:pt x="984323" y="4179"/>
                  </a:lnTo>
                  <a:lnTo>
                    <a:pt x="1031892" y="1052"/>
                  </a:lnTo>
                  <a:lnTo>
                    <a:pt x="1079999" y="0"/>
                  </a:lnTo>
                  <a:lnTo>
                    <a:pt x="1130413" y="1176"/>
                  </a:lnTo>
                  <a:lnTo>
                    <a:pt x="1180508" y="4683"/>
                  </a:lnTo>
                  <a:lnTo>
                    <a:pt x="1230213" y="10492"/>
                  </a:lnTo>
                  <a:lnTo>
                    <a:pt x="1279452" y="18572"/>
                  </a:lnTo>
                  <a:lnTo>
                    <a:pt x="1328153" y="28892"/>
                  </a:lnTo>
                  <a:lnTo>
                    <a:pt x="1376241" y="41421"/>
                  </a:lnTo>
                  <a:lnTo>
                    <a:pt x="1423643" y="56129"/>
                  </a:lnTo>
                  <a:lnTo>
                    <a:pt x="1470285" y="72985"/>
                  </a:lnTo>
                  <a:lnTo>
                    <a:pt x="1516093" y="91959"/>
                  </a:lnTo>
                  <a:lnTo>
                    <a:pt x="1560993" y="113021"/>
                  </a:lnTo>
                  <a:lnTo>
                    <a:pt x="1604911" y="136139"/>
                  </a:lnTo>
                  <a:lnTo>
                    <a:pt x="1647774" y="161283"/>
                  </a:lnTo>
                  <a:lnTo>
                    <a:pt x="1689508" y="188422"/>
                  </a:lnTo>
                  <a:lnTo>
                    <a:pt x="1730038" y="217527"/>
                  </a:lnTo>
                  <a:lnTo>
                    <a:pt x="1769292" y="248566"/>
                  </a:lnTo>
                  <a:lnTo>
                    <a:pt x="1807196" y="281508"/>
                  </a:lnTo>
                  <a:lnTo>
                    <a:pt x="1843675" y="316324"/>
                  </a:lnTo>
                  <a:lnTo>
                    <a:pt x="1878491" y="352803"/>
                  </a:lnTo>
                  <a:lnTo>
                    <a:pt x="1911433" y="390707"/>
                  </a:lnTo>
                  <a:lnTo>
                    <a:pt x="1942472" y="429961"/>
                  </a:lnTo>
                  <a:lnTo>
                    <a:pt x="1971577" y="470491"/>
                  </a:lnTo>
                  <a:lnTo>
                    <a:pt x="1998716" y="512225"/>
                  </a:lnTo>
                  <a:lnTo>
                    <a:pt x="2023860" y="555088"/>
                  </a:lnTo>
                  <a:lnTo>
                    <a:pt x="2046978" y="599006"/>
                  </a:lnTo>
                  <a:lnTo>
                    <a:pt x="2068039" y="643906"/>
                  </a:lnTo>
                  <a:lnTo>
                    <a:pt x="2087014" y="689714"/>
                  </a:lnTo>
                  <a:lnTo>
                    <a:pt x="2103870" y="736356"/>
                  </a:lnTo>
                  <a:lnTo>
                    <a:pt x="2118578" y="783758"/>
                  </a:lnTo>
                  <a:lnTo>
                    <a:pt x="2131107" y="831846"/>
                  </a:lnTo>
                  <a:lnTo>
                    <a:pt x="2141427" y="880547"/>
                  </a:lnTo>
                  <a:lnTo>
                    <a:pt x="2149507" y="929786"/>
                  </a:lnTo>
                  <a:lnTo>
                    <a:pt x="2155316" y="979491"/>
                  </a:lnTo>
                  <a:lnTo>
                    <a:pt x="2158823" y="1029586"/>
                  </a:lnTo>
                  <a:lnTo>
                    <a:pt x="2159999" y="1079999"/>
                  </a:lnTo>
                  <a:lnTo>
                    <a:pt x="2158947" y="1128107"/>
                  </a:lnTo>
                  <a:lnTo>
                    <a:pt x="2155820" y="1175676"/>
                  </a:lnTo>
                  <a:lnTo>
                    <a:pt x="2150661" y="1222661"/>
                  </a:lnTo>
                  <a:lnTo>
                    <a:pt x="2143514" y="1269020"/>
                  </a:lnTo>
                  <a:lnTo>
                    <a:pt x="2134424" y="1314709"/>
                  </a:lnTo>
                  <a:lnTo>
                    <a:pt x="2123434" y="1359683"/>
                  </a:lnTo>
                  <a:lnTo>
                    <a:pt x="2110588" y="1403899"/>
                  </a:lnTo>
                  <a:lnTo>
                    <a:pt x="2095931" y="1447312"/>
                  </a:lnTo>
                  <a:lnTo>
                    <a:pt x="2079505" y="1489880"/>
                  </a:lnTo>
                  <a:lnTo>
                    <a:pt x="2061355" y="1531557"/>
                  </a:lnTo>
                  <a:lnTo>
                    <a:pt x="2041526" y="1572300"/>
                  </a:lnTo>
                  <a:lnTo>
                    <a:pt x="2020059" y="1612066"/>
                  </a:lnTo>
                  <a:lnTo>
                    <a:pt x="1997001" y="1650810"/>
                  </a:lnTo>
                  <a:lnTo>
                    <a:pt x="1972393" y="1688488"/>
                  </a:lnTo>
                  <a:lnTo>
                    <a:pt x="1946281" y="1725056"/>
                  </a:lnTo>
                  <a:lnTo>
                    <a:pt x="1918709" y="1760471"/>
                  </a:lnTo>
                  <a:lnTo>
                    <a:pt x="1889719" y="1794689"/>
                  </a:lnTo>
                  <a:lnTo>
                    <a:pt x="1859357" y="1827666"/>
                  </a:lnTo>
                  <a:lnTo>
                    <a:pt x="1827666" y="1859357"/>
                  </a:lnTo>
                  <a:lnTo>
                    <a:pt x="1794689" y="1889719"/>
                  </a:lnTo>
                  <a:lnTo>
                    <a:pt x="1760471" y="1918709"/>
                  </a:lnTo>
                  <a:lnTo>
                    <a:pt x="1725056" y="1946282"/>
                  </a:lnTo>
                  <a:lnTo>
                    <a:pt x="1688488" y="1972393"/>
                  </a:lnTo>
                  <a:lnTo>
                    <a:pt x="1650810" y="1997001"/>
                  </a:lnTo>
                  <a:lnTo>
                    <a:pt x="1612066" y="2020059"/>
                  </a:lnTo>
                  <a:lnTo>
                    <a:pt x="1572300" y="2041526"/>
                  </a:lnTo>
                  <a:lnTo>
                    <a:pt x="1531557" y="2061355"/>
                  </a:lnTo>
                  <a:lnTo>
                    <a:pt x="1489880" y="2079505"/>
                  </a:lnTo>
                  <a:lnTo>
                    <a:pt x="1447312" y="2095931"/>
                  </a:lnTo>
                  <a:lnTo>
                    <a:pt x="1403899" y="2110588"/>
                  </a:lnTo>
                  <a:lnTo>
                    <a:pt x="1359683" y="2123434"/>
                  </a:lnTo>
                  <a:lnTo>
                    <a:pt x="1314709" y="2134424"/>
                  </a:lnTo>
                  <a:lnTo>
                    <a:pt x="1269020" y="2143514"/>
                  </a:lnTo>
                  <a:lnTo>
                    <a:pt x="1222661" y="2150661"/>
                  </a:lnTo>
                  <a:lnTo>
                    <a:pt x="1175675" y="2155820"/>
                  </a:lnTo>
                  <a:lnTo>
                    <a:pt x="1128107" y="2158947"/>
                  </a:lnTo>
                  <a:lnTo>
                    <a:pt x="1079999" y="2159999"/>
                  </a:lnTo>
                  <a:lnTo>
                    <a:pt x="1031892" y="2158947"/>
                  </a:lnTo>
                  <a:lnTo>
                    <a:pt x="984323" y="2155820"/>
                  </a:lnTo>
                  <a:lnTo>
                    <a:pt x="937338" y="2150661"/>
                  </a:lnTo>
                  <a:lnTo>
                    <a:pt x="890979" y="2143514"/>
                  </a:lnTo>
                  <a:lnTo>
                    <a:pt x="845290" y="2134424"/>
                  </a:lnTo>
                  <a:lnTo>
                    <a:pt x="800316" y="2123434"/>
                  </a:lnTo>
                  <a:lnTo>
                    <a:pt x="756100" y="2110588"/>
                  </a:lnTo>
                  <a:lnTo>
                    <a:pt x="712687" y="2095931"/>
                  </a:lnTo>
                  <a:lnTo>
                    <a:pt x="670119" y="2079505"/>
                  </a:lnTo>
                  <a:lnTo>
                    <a:pt x="628442" y="2061355"/>
                  </a:lnTo>
                  <a:lnTo>
                    <a:pt x="587699" y="2041526"/>
                  </a:lnTo>
                  <a:lnTo>
                    <a:pt x="547933" y="2020059"/>
                  </a:lnTo>
                  <a:lnTo>
                    <a:pt x="509189" y="1997001"/>
                  </a:lnTo>
                  <a:lnTo>
                    <a:pt x="471511" y="1972393"/>
                  </a:lnTo>
                  <a:lnTo>
                    <a:pt x="434943" y="1946282"/>
                  </a:lnTo>
                  <a:lnTo>
                    <a:pt x="399528" y="1918709"/>
                  </a:lnTo>
                  <a:lnTo>
                    <a:pt x="365310" y="1889719"/>
                  </a:lnTo>
                  <a:lnTo>
                    <a:pt x="332333" y="1859357"/>
                  </a:lnTo>
                  <a:lnTo>
                    <a:pt x="300642" y="1827666"/>
                  </a:lnTo>
                  <a:lnTo>
                    <a:pt x="270279" y="1794689"/>
                  </a:lnTo>
                  <a:lnTo>
                    <a:pt x="241290" y="1760471"/>
                  </a:lnTo>
                  <a:lnTo>
                    <a:pt x="213717" y="1725056"/>
                  </a:lnTo>
                  <a:lnTo>
                    <a:pt x="187606" y="1688488"/>
                  </a:lnTo>
                  <a:lnTo>
                    <a:pt x="162998" y="1650810"/>
                  </a:lnTo>
                  <a:lnTo>
                    <a:pt x="139940" y="1612066"/>
                  </a:lnTo>
                  <a:lnTo>
                    <a:pt x="118473" y="1572300"/>
                  </a:lnTo>
                  <a:lnTo>
                    <a:pt x="98643" y="1531557"/>
                  </a:lnTo>
                  <a:lnTo>
                    <a:pt x="80494" y="1489880"/>
                  </a:lnTo>
                  <a:lnTo>
                    <a:pt x="64068" y="1447312"/>
                  </a:lnTo>
                  <a:lnTo>
                    <a:pt x="49411" y="1403899"/>
                  </a:lnTo>
                  <a:lnTo>
                    <a:pt x="36565" y="1359683"/>
                  </a:lnTo>
                  <a:lnTo>
                    <a:pt x="25575" y="1314709"/>
                  </a:lnTo>
                  <a:lnTo>
                    <a:pt x="16485" y="1269020"/>
                  </a:lnTo>
                  <a:lnTo>
                    <a:pt x="9338" y="1222661"/>
                  </a:lnTo>
                  <a:lnTo>
                    <a:pt x="4179" y="1175676"/>
                  </a:lnTo>
                  <a:lnTo>
                    <a:pt x="1052" y="1128107"/>
                  </a:lnTo>
                  <a:lnTo>
                    <a:pt x="0" y="1079999"/>
                  </a:lnTo>
                  <a:close/>
                </a:path>
              </a:pathLst>
            </a:custGeom>
            <a:ln w="9524">
              <a:solidFill>
                <a:srgbClr val="7E7E7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40"/>
          <p:cNvSpPr txBox="1"/>
          <p:nvPr/>
        </p:nvSpPr>
        <p:spPr>
          <a:xfrm>
            <a:off x="4025204" y="3072401"/>
            <a:ext cx="1285875" cy="125984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 indent="10160" algn="ctr">
              <a:lnSpc>
                <a:spcPct val="101600"/>
              </a:lnSpc>
              <a:spcBef>
                <a:spcPts val="70"/>
              </a:spcBef>
            </a:pPr>
            <a:r>
              <a:rPr sz="1600" b="1" spc="-45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Estrategia </a:t>
            </a:r>
            <a:r>
              <a:rPr sz="1600" b="1" spc="-40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 Curricular</a:t>
            </a:r>
            <a:r>
              <a:rPr sz="1600" b="1" spc="-75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 </a:t>
            </a:r>
            <a:r>
              <a:rPr sz="1600" b="1" spc="-55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en </a:t>
            </a:r>
            <a:r>
              <a:rPr sz="16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 </a:t>
            </a:r>
            <a:r>
              <a:rPr sz="1600" b="1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Igualdad</a:t>
            </a:r>
            <a:r>
              <a:rPr sz="1600" b="1" spc="-25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 de  </a:t>
            </a:r>
            <a:r>
              <a:rPr sz="1600" b="1" spc="-40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Género </a:t>
            </a:r>
            <a:r>
              <a:rPr sz="1600" b="1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 </a:t>
            </a:r>
            <a:r>
              <a:rPr sz="1600" b="1" spc="-95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(</a:t>
            </a:r>
            <a:r>
              <a:rPr sz="1400" b="1" spc="-95" dirty="0">
                <a:solidFill>
                  <a:schemeClr val="tx1">
                    <a:lumMod val="95000"/>
                    <a:lumOff val="5000"/>
                  </a:schemeClr>
                </a:solidFill>
                <a:latin typeface="Tahoma"/>
                <a:cs typeface="Tahoma"/>
              </a:rPr>
              <a:t>ECIG)</a:t>
            </a:r>
            <a:endParaRPr sz="1400" dirty="0">
              <a:solidFill>
                <a:schemeClr val="tx1">
                  <a:lumMod val="95000"/>
                  <a:lumOff val="5000"/>
                </a:schemeClr>
              </a:solidFill>
              <a:latin typeface="Tahoma"/>
              <a:cs typeface="Tahoma"/>
            </a:endParaRPr>
          </a:p>
        </p:txBody>
      </p:sp>
      <p:grpSp>
        <p:nvGrpSpPr>
          <p:cNvPr id="16" name="Grupo 15"/>
          <p:cNvGrpSpPr/>
          <p:nvPr/>
        </p:nvGrpSpPr>
        <p:grpSpPr>
          <a:xfrm>
            <a:off x="5837560" y="4949512"/>
            <a:ext cx="3216309" cy="589007"/>
            <a:chOff x="5871026" y="4770421"/>
            <a:chExt cx="3216309" cy="589007"/>
          </a:xfrm>
        </p:grpSpPr>
        <p:sp>
          <p:nvSpPr>
            <p:cNvPr id="10" name="object 9"/>
            <p:cNvSpPr/>
            <p:nvPr/>
          </p:nvSpPr>
          <p:spPr>
            <a:xfrm>
              <a:off x="5871026" y="4778674"/>
              <a:ext cx="2160270" cy="576580"/>
            </a:xfrm>
            <a:custGeom>
              <a:avLst/>
              <a:gdLst/>
              <a:ahLst/>
              <a:cxnLst/>
              <a:rect l="l" t="t" r="r" b="b"/>
              <a:pathLst>
                <a:path w="2160270" h="576579">
                  <a:moveTo>
                    <a:pt x="2063997" y="575999"/>
                  </a:moveTo>
                  <a:lnTo>
                    <a:pt x="96001" y="575999"/>
                  </a:lnTo>
                  <a:lnTo>
                    <a:pt x="58633" y="568455"/>
                  </a:lnTo>
                  <a:lnTo>
                    <a:pt x="28118" y="547881"/>
                  </a:lnTo>
                  <a:lnTo>
                    <a:pt x="7544" y="517366"/>
                  </a:lnTo>
                  <a:lnTo>
                    <a:pt x="0" y="479997"/>
                  </a:lnTo>
                  <a:lnTo>
                    <a:pt x="0" y="96001"/>
                  </a:lnTo>
                  <a:lnTo>
                    <a:pt x="7544" y="58633"/>
                  </a:lnTo>
                  <a:lnTo>
                    <a:pt x="28118" y="28118"/>
                  </a:lnTo>
                  <a:lnTo>
                    <a:pt x="58633" y="7544"/>
                  </a:lnTo>
                  <a:lnTo>
                    <a:pt x="96001" y="0"/>
                  </a:lnTo>
                  <a:lnTo>
                    <a:pt x="2063997" y="0"/>
                  </a:lnTo>
                  <a:lnTo>
                    <a:pt x="2117259" y="16129"/>
                  </a:lnTo>
                  <a:lnTo>
                    <a:pt x="2152692" y="59263"/>
                  </a:lnTo>
                  <a:lnTo>
                    <a:pt x="2160000" y="96001"/>
                  </a:lnTo>
                  <a:lnTo>
                    <a:pt x="2160000" y="479997"/>
                  </a:lnTo>
                  <a:lnTo>
                    <a:pt x="2152455" y="517366"/>
                  </a:lnTo>
                  <a:lnTo>
                    <a:pt x="2131881" y="547881"/>
                  </a:lnTo>
                  <a:lnTo>
                    <a:pt x="2101366" y="568455"/>
                  </a:lnTo>
                  <a:lnTo>
                    <a:pt x="2063997" y="575999"/>
                  </a:lnTo>
                  <a:close/>
                </a:path>
              </a:pathLst>
            </a:custGeom>
            <a:solidFill>
              <a:srgbClr val="94B4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13"/>
            <p:cNvSpPr txBox="1"/>
            <p:nvPr/>
          </p:nvSpPr>
          <p:spPr>
            <a:xfrm>
              <a:off x="5955013" y="4770421"/>
              <a:ext cx="3132322" cy="589007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560705" marR="1348105" indent="19050">
                <a:lnSpc>
                  <a:spcPct val="117200"/>
                </a:lnSpc>
                <a:spcBef>
                  <a:spcPts val="100"/>
                </a:spcBef>
              </a:pPr>
              <a:r>
                <a:rPr sz="1600" b="1" spc="-45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Materiales</a:t>
              </a:r>
              <a:r>
                <a:rPr sz="1600" b="1" spc="-45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sz="1600" b="1" spc="-455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sz="1600" b="1" spc="-35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educativo</a:t>
              </a:r>
              <a:r>
                <a:rPr lang="es-MX" sz="1600" b="1" spc="-35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endParaRPr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8" name="object 6"/>
          <p:cNvSpPr txBox="1"/>
          <p:nvPr/>
        </p:nvSpPr>
        <p:spPr>
          <a:xfrm>
            <a:off x="6745578" y="3795369"/>
            <a:ext cx="2018794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0975" indent="-168910">
              <a:lnSpc>
                <a:spcPct val="100000"/>
              </a:lnSpc>
              <a:spcBef>
                <a:spcPts val="450"/>
              </a:spcBef>
              <a:buClr>
                <a:srgbClr val="BF4E4D"/>
              </a:buClr>
              <a:buFont typeface="Segoe UI Symbol"/>
              <a:buChar char="●"/>
              <a:tabLst>
                <a:tab pos="181610" algn="l"/>
              </a:tabLst>
            </a:pPr>
            <a:r>
              <a:rPr sz="1400" spc="2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Alineados</a:t>
            </a:r>
            <a:r>
              <a:rPr sz="1400" spc="-75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sz="14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planes</a:t>
            </a:r>
            <a:r>
              <a:rPr sz="14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s-MX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programas de estudio</a:t>
            </a:r>
            <a:endParaRPr sz="14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" name="Grupo 28"/>
          <p:cNvGrpSpPr/>
          <p:nvPr/>
        </p:nvGrpSpPr>
        <p:grpSpPr>
          <a:xfrm>
            <a:off x="2040193" y="5282167"/>
            <a:ext cx="2709551" cy="576580"/>
            <a:chOff x="2040193" y="5282167"/>
            <a:chExt cx="2709551" cy="576580"/>
          </a:xfrm>
        </p:grpSpPr>
        <p:sp>
          <p:nvSpPr>
            <p:cNvPr id="11" name="object 10"/>
            <p:cNvSpPr/>
            <p:nvPr/>
          </p:nvSpPr>
          <p:spPr>
            <a:xfrm>
              <a:off x="2040193" y="5282167"/>
              <a:ext cx="2160270" cy="576580"/>
            </a:xfrm>
            <a:custGeom>
              <a:avLst/>
              <a:gdLst/>
              <a:ahLst/>
              <a:cxnLst/>
              <a:rect l="l" t="t" r="r" b="b"/>
              <a:pathLst>
                <a:path w="2160270" h="576579">
                  <a:moveTo>
                    <a:pt x="2063998" y="575999"/>
                  </a:moveTo>
                  <a:lnTo>
                    <a:pt x="96001" y="575999"/>
                  </a:lnTo>
                  <a:lnTo>
                    <a:pt x="58633" y="568455"/>
                  </a:lnTo>
                  <a:lnTo>
                    <a:pt x="28118" y="547881"/>
                  </a:lnTo>
                  <a:lnTo>
                    <a:pt x="7544" y="517366"/>
                  </a:lnTo>
                  <a:lnTo>
                    <a:pt x="0" y="479997"/>
                  </a:lnTo>
                  <a:lnTo>
                    <a:pt x="0" y="96001"/>
                  </a:lnTo>
                  <a:lnTo>
                    <a:pt x="7544" y="58633"/>
                  </a:lnTo>
                  <a:lnTo>
                    <a:pt x="28118" y="28118"/>
                  </a:lnTo>
                  <a:lnTo>
                    <a:pt x="58633" y="7544"/>
                  </a:lnTo>
                  <a:lnTo>
                    <a:pt x="96001" y="0"/>
                  </a:lnTo>
                  <a:lnTo>
                    <a:pt x="2063998" y="0"/>
                  </a:lnTo>
                  <a:lnTo>
                    <a:pt x="2117260" y="16129"/>
                  </a:lnTo>
                  <a:lnTo>
                    <a:pt x="2152692" y="59263"/>
                  </a:lnTo>
                  <a:lnTo>
                    <a:pt x="2159999" y="96001"/>
                  </a:lnTo>
                  <a:lnTo>
                    <a:pt x="2159999" y="479997"/>
                  </a:lnTo>
                  <a:lnTo>
                    <a:pt x="2152455" y="517366"/>
                  </a:lnTo>
                  <a:lnTo>
                    <a:pt x="2131881" y="547881"/>
                  </a:lnTo>
                  <a:lnTo>
                    <a:pt x="2101366" y="568455"/>
                  </a:lnTo>
                  <a:lnTo>
                    <a:pt x="2063998" y="575999"/>
                  </a:lnTo>
                  <a:close/>
                </a:path>
              </a:pathLst>
            </a:custGeom>
            <a:solidFill>
              <a:srgbClr val="FFB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11"/>
            <p:cNvSpPr txBox="1"/>
            <p:nvPr/>
          </p:nvSpPr>
          <p:spPr>
            <a:xfrm>
              <a:off x="2156030" y="5456043"/>
              <a:ext cx="2593714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51130">
                <a:lnSpc>
                  <a:spcPct val="100000"/>
                </a:lnSpc>
                <a:spcBef>
                  <a:spcPts val="100"/>
                </a:spcBef>
              </a:pPr>
              <a:r>
                <a:rPr sz="1600" b="1" spc="-4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Formación</a:t>
              </a:r>
              <a:r>
                <a:rPr sz="1600" b="1" spc="-65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sz="1600" b="1" spc="-35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docente</a:t>
              </a:r>
              <a:endParaRPr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085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20" grpId="0"/>
      <p:bldP spid="24" grpId="0"/>
      <p:bldP spid="28" grpId="0"/>
      <p:bldP spid="3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437322"/>
            <a:ext cx="9144000" cy="43732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/>
              <a:t>PROPUESTA CURRICULAR </a:t>
            </a:r>
            <a:r>
              <a:rPr lang="es-MX" sz="2800" b="1" dirty="0" smtClean="0"/>
              <a:t>ECIG</a:t>
            </a:r>
            <a:endParaRPr lang="es-MX" sz="2800" b="1" dirty="0"/>
          </a:p>
        </p:txBody>
      </p:sp>
      <p:sp>
        <p:nvSpPr>
          <p:cNvPr id="3" name="object 2"/>
          <p:cNvSpPr txBox="1"/>
          <p:nvPr/>
        </p:nvSpPr>
        <p:spPr>
          <a:xfrm>
            <a:off x="2061705" y="908183"/>
            <a:ext cx="6304374" cy="898323"/>
          </a:xfrm>
          <a:prstGeom prst="rect">
            <a:avLst/>
          </a:prstGeom>
          <a:solidFill>
            <a:srgbClr val="FAD17D"/>
          </a:solidFill>
        </p:spPr>
        <p:txBody>
          <a:bodyPr vert="horz" wrap="square" lIns="0" tIns="127635" rIns="0" bIns="0" rtlCol="0">
            <a:spAutoFit/>
          </a:bodyPr>
          <a:lstStyle/>
          <a:p>
            <a:pPr marR="47625" algn="ctr">
              <a:lnSpc>
                <a:spcPct val="100000"/>
              </a:lnSpc>
              <a:spcBef>
                <a:spcPts val="1005"/>
              </a:spcBef>
            </a:pPr>
            <a:r>
              <a:rPr sz="1600" spc="-685" dirty="0">
                <a:solidFill>
                  <a:srgbClr val="8B7E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▪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4130">
              <a:lnSpc>
                <a:spcPct val="100000"/>
              </a:lnSpc>
              <a:spcBef>
                <a:spcPts val="30"/>
              </a:spcBef>
              <a:tabLst>
                <a:tab pos="433705" algn="l"/>
              </a:tabLst>
            </a:pPr>
            <a:r>
              <a:rPr b="1" spc="-5" dirty="0">
                <a:latin typeface="Arial" panose="020B0604020202020204" pitchFamily="34" charset="0"/>
                <a:cs typeface="Arial" panose="020B0604020202020204" pitchFamily="34" charset="0"/>
              </a:rPr>
              <a:t>1.	</a:t>
            </a:r>
            <a:r>
              <a:rPr b="1" spc="-25" dirty="0">
                <a:latin typeface="Arial" panose="020B0604020202020204" pitchFamily="34" charset="0"/>
                <a:cs typeface="Arial" panose="020B0604020202020204" pitchFamily="34" charset="0"/>
              </a:rPr>
              <a:t>Ejes</a:t>
            </a:r>
            <a:r>
              <a:rPr b="1" spc="-6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spc="-40" dirty="0" err="1">
                <a:latin typeface="Arial" panose="020B0604020202020204" pitchFamily="34" charset="0"/>
                <a:cs typeface="Arial" panose="020B0604020202020204" pitchFamily="34" charset="0"/>
              </a:rPr>
              <a:t>curriculares</a:t>
            </a:r>
            <a:r>
              <a:rPr b="1" spc="1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s-MX" b="1" spc="13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4130">
              <a:lnSpc>
                <a:spcPct val="100000"/>
              </a:lnSpc>
              <a:spcBef>
                <a:spcPts val="30"/>
              </a:spcBef>
              <a:tabLst>
                <a:tab pos="433705" algn="l"/>
              </a:tabLst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bject 3"/>
          <p:cNvSpPr txBox="1"/>
          <p:nvPr/>
        </p:nvSpPr>
        <p:spPr>
          <a:xfrm>
            <a:off x="4790366" y="930885"/>
            <a:ext cx="3368419" cy="84702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13335" rIns="0" bIns="0" rtlCol="0">
            <a:spAutoFit/>
          </a:bodyPr>
          <a:lstStyle/>
          <a:p>
            <a:pPr marL="176530" marR="433705" algn="just">
              <a:lnSpc>
                <a:spcPts val="2100"/>
              </a:lnSpc>
              <a:spcBef>
                <a:spcPts val="105"/>
              </a:spcBef>
            </a:pP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Igualdad</a:t>
            </a:r>
            <a:r>
              <a:rPr sz="1600" spc="-8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35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600" spc="-8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 err="1">
                <a:latin typeface="Arial" panose="020B0604020202020204" pitchFamily="34" charset="0"/>
                <a:cs typeface="Arial" panose="020B0604020202020204" pitchFamily="34" charset="0"/>
              </a:rPr>
              <a:t>género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45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s-MX" sz="1600" spc="-45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6530" marR="433705" algn="just">
              <a:lnSpc>
                <a:spcPts val="2100"/>
              </a:lnSpc>
              <a:spcBef>
                <a:spcPts val="105"/>
              </a:spcBef>
            </a:pPr>
            <a:r>
              <a:rPr sz="1600" spc="25" dirty="0">
                <a:latin typeface="Arial" panose="020B0604020202020204" pitchFamily="34" charset="0"/>
                <a:cs typeface="Arial" panose="020B0604020202020204" pitchFamily="34" charset="0"/>
              </a:rPr>
              <a:t>Derechos</a:t>
            </a:r>
            <a:r>
              <a:rPr sz="1600" spc="-10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 err="1">
                <a:latin typeface="Arial" panose="020B0604020202020204" pitchFamily="34" charset="0"/>
                <a:cs typeface="Arial" panose="020B0604020202020204" pitchFamily="34" charset="0"/>
              </a:rPr>
              <a:t>humanos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45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s-MX" sz="1600" spc="-45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6530" marR="433705" algn="just">
              <a:lnSpc>
                <a:spcPts val="2100"/>
              </a:lnSpc>
              <a:spcBef>
                <a:spcPts val="105"/>
              </a:spcBef>
            </a:pPr>
            <a:r>
              <a:rPr sz="1600" spc="5" dirty="0" err="1">
                <a:latin typeface="Arial" panose="020B0604020202020204" pitchFamily="34" charset="0"/>
                <a:cs typeface="Arial" panose="020B0604020202020204" pitchFamily="34" charset="0"/>
              </a:rPr>
              <a:t>Cultura</a:t>
            </a:r>
            <a:r>
              <a:rPr sz="1600" spc="-6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35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600" spc="-6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40" dirty="0">
                <a:latin typeface="Arial" panose="020B0604020202020204" pitchFamily="34" charset="0"/>
                <a:cs typeface="Arial" panose="020B0604020202020204" pitchFamily="34" charset="0"/>
              </a:rPr>
              <a:t>paz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bject 4"/>
          <p:cNvSpPr txBox="1"/>
          <p:nvPr/>
        </p:nvSpPr>
        <p:spPr>
          <a:xfrm>
            <a:off x="133831" y="2358479"/>
            <a:ext cx="8856345" cy="1160318"/>
          </a:xfrm>
          <a:prstGeom prst="rect">
            <a:avLst/>
          </a:prstGeom>
          <a:ln w="9524">
            <a:solidFill>
              <a:srgbClr val="444EA1"/>
            </a:solidFill>
          </a:ln>
        </p:spPr>
        <p:txBody>
          <a:bodyPr vert="horz" wrap="square" lIns="0" tIns="5080" rIns="0" bIns="0" rtlCol="0">
            <a:spAutoFit/>
          </a:bodyPr>
          <a:lstStyle/>
          <a:p>
            <a:pPr marL="376555" marR="80645" indent="-294640">
              <a:lnSpc>
                <a:spcPct val="116100"/>
              </a:lnSpc>
              <a:spcBef>
                <a:spcPts val="40"/>
              </a:spcBef>
              <a:buClr>
                <a:srgbClr val="BF0000"/>
              </a:buClr>
              <a:buSzPct val="89285"/>
              <a:buFont typeface="Segoe UI Symbol"/>
              <a:buChar char="▪"/>
              <a:tabLst>
                <a:tab pos="376555" algn="l"/>
                <a:tab pos="377190" algn="l"/>
              </a:tabLst>
            </a:pPr>
            <a:r>
              <a:rPr sz="1600" spc="20" dirty="0">
                <a:latin typeface="Arial" panose="020B0604020202020204" pitchFamily="34" charset="0"/>
                <a:cs typeface="Arial" panose="020B0604020202020204" pitchFamily="34" charset="0"/>
              </a:rPr>
              <a:t>Complementan</a:t>
            </a:r>
            <a:r>
              <a:rPr sz="1600" spc="8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5" dirty="0" err="1">
                <a:latin typeface="Arial" panose="020B0604020202020204" pitchFamily="34" charset="0"/>
                <a:cs typeface="Arial" panose="020B0604020202020204" pitchFamily="34" charset="0"/>
              </a:rPr>
              <a:t>aprendizajes</a:t>
            </a:r>
            <a:r>
              <a:rPr sz="1600" spc="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del</a:t>
            </a:r>
            <a:r>
              <a:rPr sz="1600" spc="-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0" dirty="0">
                <a:latin typeface="Arial" panose="020B0604020202020204" pitchFamily="34" charset="0"/>
                <a:cs typeface="Arial" panose="020B0604020202020204" pitchFamily="34" charset="0"/>
              </a:rPr>
              <a:t>currículo</a:t>
            </a:r>
            <a:r>
              <a:rPr sz="1600" spc="6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nacional</a:t>
            </a:r>
            <a:r>
              <a:rPr sz="1600" spc="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10" dirty="0">
                <a:latin typeface="Arial" panose="020B0604020202020204" pitchFamily="34" charset="0"/>
                <a:cs typeface="Arial" panose="020B0604020202020204" pitchFamily="34" charset="0"/>
              </a:rPr>
              <a:t>(formación</a:t>
            </a:r>
            <a:r>
              <a:rPr sz="1600" spc="10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30" dirty="0">
                <a:latin typeface="Arial" panose="020B0604020202020204" pitchFamily="34" charset="0"/>
                <a:cs typeface="Arial" panose="020B0604020202020204" pitchFamily="34" charset="0"/>
              </a:rPr>
              <a:t>cívica</a:t>
            </a:r>
            <a:r>
              <a:rPr sz="1600" spc="6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5" dirty="0">
                <a:latin typeface="Arial" panose="020B0604020202020204" pitchFamily="34" charset="0"/>
                <a:cs typeface="Arial" panose="020B0604020202020204" pitchFamily="34" charset="0"/>
              </a:rPr>
              <a:t>ética,</a:t>
            </a:r>
            <a:r>
              <a:rPr sz="1600" spc="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sz="1600" spc="7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30" dirty="0">
                <a:latin typeface="Arial" panose="020B0604020202020204" pitchFamily="34" charset="0"/>
                <a:cs typeface="Arial" panose="020B0604020202020204" pitchFamily="34" charset="0"/>
              </a:rPr>
              <a:t>educación </a:t>
            </a:r>
            <a:r>
              <a:rPr sz="1600" spc="-4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socioemocional).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6555" marR="88265" indent="-303530">
              <a:lnSpc>
                <a:spcPct val="116100"/>
              </a:lnSpc>
              <a:spcBef>
                <a:spcPts val="145"/>
              </a:spcBef>
              <a:buClr>
                <a:srgbClr val="BF0000"/>
              </a:buClr>
              <a:buSzPct val="107142"/>
              <a:buFont typeface="Arial MT"/>
              <a:buChar char="•"/>
              <a:tabLst>
                <a:tab pos="376555" algn="l"/>
                <a:tab pos="377190" algn="l"/>
              </a:tabLst>
            </a:pP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Contribuyen</a:t>
            </a:r>
            <a:r>
              <a:rPr sz="1600" spc="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sz="1600" spc="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20" dirty="0">
                <a:latin typeface="Arial" panose="020B0604020202020204" pitchFamily="34" charset="0"/>
                <a:cs typeface="Arial" panose="020B0604020202020204" pitchFamily="34" charset="0"/>
              </a:rPr>
              <a:t>cambiar</a:t>
            </a:r>
            <a:r>
              <a:rPr sz="1600" spc="5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25" dirty="0">
                <a:latin typeface="Arial" panose="020B0604020202020204" pitchFamily="34" charset="0"/>
                <a:cs typeface="Arial" panose="020B0604020202020204" pitchFamily="34" charset="0"/>
              </a:rPr>
              <a:t>las</a:t>
            </a:r>
            <a:r>
              <a:rPr sz="16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relaciones</a:t>
            </a:r>
            <a:r>
              <a:rPr sz="1600" spc="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asimétricas</a:t>
            </a:r>
            <a:r>
              <a:rPr sz="1600" spc="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que</a:t>
            </a:r>
            <a:r>
              <a:rPr sz="1600" spc="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sz="1600" spc="8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35" dirty="0">
                <a:latin typeface="Arial" panose="020B0604020202020204" pitchFamily="34" charset="0"/>
                <a:cs typeface="Arial" panose="020B0604020202020204" pitchFamily="34" charset="0"/>
              </a:rPr>
              <a:t>dado</a:t>
            </a:r>
            <a:r>
              <a:rPr sz="1600" spc="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lugar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 a</a:t>
            </a:r>
            <a:r>
              <a:rPr sz="1600" spc="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discriminación,</a:t>
            </a:r>
            <a:r>
              <a:rPr sz="1600" spc="9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20" dirty="0">
                <a:latin typeface="Arial" panose="020B0604020202020204" pitchFamily="34" charset="0"/>
                <a:cs typeface="Arial" panose="020B0604020202020204" pitchFamily="34" charset="0"/>
              </a:rPr>
              <a:t>desigualdad</a:t>
            </a:r>
            <a:r>
              <a:rPr sz="1600" spc="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sz="1600" spc="-4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15" dirty="0">
                <a:latin typeface="Arial" panose="020B0604020202020204" pitchFamily="34" charset="0"/>
                <a:cs typeface="Arial" panose="020B0604020202020204" pitchFamily="34" charset="0"/>
              </a:rPr>
              <a:t>violencia</a:t>
            </a:r>
            <a:r>
              <a:rPr sz="1600" spc="-5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30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6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género.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bject 5"/>
          <p:cNvSpPr txBox="1"/>
          <p:nvPr/>
        </p:nvSpPr>
        <p:spPr>
          <a:xfrm>
            <a:off x="133831" y="1867103"/>
            <a:ext cx="8856345" cy="357149"/>
          </a:xfrm>
          <a:prstGeom prst="rect">
            <a:avLst/>
          </a:prstGeom>
          <a:solidFill>
            <a:srgbClr val="F5AB98"/>
          </a:solidFill>
          <a:ln w="9524">
            <a:solidFill>
              <a:srgbClr val="444EA1"/>
            </a:solidFill>
          </a:ln>
        </p:spPr>
        <p:txBody>
          <a:bodyPr vert="horz" wrap="square" lIns="0" tIns="48895" rIns="0" bIns="0" rtlCol="0">
            <a:spAutoFit/>
          </a:bodyPr>
          <a:lstStyle/>
          <a:p>
            <a:pPr marL="24130">
              <a:lnSpc>
                <a:spcPct val="100000"/>
              </a:lnSpc>
              <a:spcBef>
                <a:spcPts val="385"/>
              </a:spcBef>
              <a:tabLst>
                <a:tab pos="433705" algn="l"/>
              </a:tabLst>
            </a:pPr>
            <a:r>
              <a:rPr sz="2000" b="1" spc="-5" dirty="0">
                <a:latin typeface="Arial" panose="020B0604020202020204" pitchFamily="34" charset="0"/>
                <a:cs typeface="Arial" panose="020B0604020202020204" pitchFamily="34" charset="0"/>
              </a:rPr>
              <a:t>2.	</a:t>
            </a:r>
            <a:r>
              <a:rPr sz="2000" b="1" spc="-65" dirty="0">
                <a:latin typeface="Arial" panose="020B0604020202020204" pitchFamily="34" charset="0"/>
                <a:cs typeface="Arial" panose="020B0604020202020204" pitchFamily="34" charset="0"/>
              </a:rPr>
              <a:t>Temas</a:t>
            </a:r>
            <a:endParaRPr sz="2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bject 6"/>
          <p:cNvSpPr txBox="1"/>
          <p:nvPr/>
        </p:nvSpPr>
        <p:spPr>
          <a:xfrm>
            <a:off x="3385716" y="3590251"/>
            <a:ext cx="5609866" cy="295594"/>
          </a:xfrm>
          <a:prstGeom prst="rect">
            <a:avLst/>
          </a:prstGeom>
          <a:solidFill>
            <a:srgbClr val="E78BE3"/>
          </a:solidFill>
          <a:ln w="9524">
            <a:solidFill>
              <a:srgbClr val="444EA1"/>
            </a:solidFill>
          </a:ln>
        </p:spPr>
        <p:txBody>
          <a:bodyPr vert="horz" wrap="square" lIns="0" tIns="48895" rIns="0" bIns="0" rtlCol="0">
            <a:spAutoFit/>
          </a:bodyPr>
          <a:lstStyle/>
          <a:p>
            <a:pPr marL="1891030">
              <a:lnSpc>
                <a:spcPct val="100000"/>
              </a:lnSpc>
              <a:spcBef>
                <a:spcPts val="385"/>
              </a:spcBef>
              <a:tabLst>
                <a:tab pos="2300605" algn="l"/>
              </a:tabLst>
            </a:pPr>
            <a:r>
              <a:rPr sz="1600" b="1" spc="-5" dirty="0">
                <a:latin typeface="Arial" panose="020B0604020202020204" pitchFamily="34" charset="0"/>
                <a:cs typeface="Arial" panose="020B0604020202020204" pitchFamily="34" charset="0"/>
              </a:rPr>
              <a:t>4.	</a:t>
            </a:r>
            <a:r>
              <a:rPr sz="1600" b="1" spc="-55" dirty="0">
                <a:latin typeface="Arial" panose="020B0604020202020204" pitchFamily="34" charset="0"/>
                <a:cs typeface="Arial" panose="020B0604020202020204" pitchFamily="34" charset="0"/>
              </a:rPr>
              <a:t>Valores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bject 7"/>
          <p:cNvSpPr txBox="1"/>
          <p:nvPr/>
        </p:nvSpPr>
        <p:spPr>
          <a:xfrm>
            <a:off x="3385716" y="4011891"/>
            <a:ext cx="5609866" cy="983410"/>
          </a:xfrm>
          <a:prstGeom prst="rect">
            <a:avLst/>
          </a:prstGeom>
          <a:ln w="9524">
            <a:solidFill>
              <a:srgbClr val="444EA1"/>
            </a:solidFill>
          </a:ln>
        </p:spPr>
        <p:txBody>
          <a:bodyPr vert="horz" wrap="square" lIns="0" tIns="39369" rIns="0" bIns="0" rtlCol="0">
            <a:spAutoFit/>
          </a:bodyPr>
          <a:lstStyle/>
          <a:p>
            <a:pPr marL="376555" indent="-294640" algn="just">
              <a:lnSpc>
                <a:spcPct val="100000"/>
              </a:lnSpc>
              <a:spcBef>
                <a:spcPts val="309"/>
              </a:spcBef>
              <a:buClr>
                <a:srgbClr val="BF0000"/>
              </a:buClr>
              <a:buSzPct val="89285"/>
              <a:buFont typeface="Segoe UI Symbol"/>
              <a:buChar char="▪"/>
              <a:tabLst>
                <a:tab pos="377190" algn="l"/>
              </a:tabLst>
            </a:pPr>
            <a:r>
              <a:rPr sz="1400" spc="20" dirty="0">
                <a:latin typeface="Arial" panose="020B0604020202020204" pitchFamily="34" charset="0"/>
                <a:cs typeface="Arial" panose="020B0604020202020204" pitchFamily="34" charset="0"/>
              </a:rPr>
              <a:t>Guían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0" dirty="0">
                <a:latin typeface="Arial" panose="020B0604020202020204" pitchFamily="34" charset="0"/>
                <a:cs typeface="Arial" panose="020B0604020202020204" pitchFamily="34" charset="0"/>
              </a:rPr>
              <a:t>comportamiento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sz="14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5" dirty="0">
                <a:latin typeface="Arial" panose="020B0604020202020204" pitchFamily="34" charset="0"/>
                <a:cs typeface="Arial" panose="020B0604020202020204" pitchFamily="34" charset="0"/>
              </a:rPr>
              <a:t>actuar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5" dirty="0">
                <a:latin typeface="Arial" panose="020B0604020202020204" pitchFamily="34" charset="0"/>
                <a:cs typeface="Arial" panose="020B0604020202020204" pitchFamily="34" charset="0"/>
              </a:rPr>
              <a:t>del</a:t>
            </a:r>
            <a:r>
              <a:rPr sz="14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0" dirty="0">
                <a:latin typeface="Arial" panose="020B0604020202020204" pitchFamily="34" charset="0"/>
                <a:cs typeface="Arial" panose="020B0604020202020204" pitchFamily="34" charset="0"/>
              </a:rPr>
              <a:t>estudiantado.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6555" marR="80645" indent="-294640" algn="just">
              <a:lnSpc>
                <a:spcPct val="116100"/>
              </a:lnSpc>
              <a:buClr>
                <a:srgbClr val="BF0000"/>
              </a:buClr>
              <a:buSzPct val="89285"/>
              <a:buFont typeface="Segoe UI Symbol"/>
              <a:buChar char="▪"/>
              <a:tabLst>
                <a:tab pos="377190" algn="l"/>
              </a:tabLst>
            </a:pPr>
            <a:r>
              <a:rPr sz="1400" spc="55" dirty="0">
                <a:latin typeface="Arial" panose="020B0604020202020204" pitchFamily="34" charset="0"/>
                <a:cs typeface="Arial" panose="020B0604020202020204" pitchFamily="34" charset="0"/>
              </a:rPr>
              <a:t>Basados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en la </a:t>
            </a:r>
            <a:r>
              <a:rPr sz="1400" spc="-10" dirty="0">
                <a:latin typeface="Arial" panose="020B0604020202020204" pitchFamily="34" charset="0"/>
                <a:cs typeface="Arial" panose="020B0604020202020204" pitchFamily="34" charset="0"/>
              </a:rPr>
              <a:t>reﬂexión,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sz="1400" spc="40" dirty="0">
                <a:latin typeface="Arial" panose="020B0604020202020204" pitchFamily="34" charset="0"/>
                <a:cs typeface="Arial" panose="020B0604020202020204" pitchFamily="34" charset="0"/>
              </a:rPr>
              <a:t>acción </a:t>
            </a:r>
            <a:r>
              <a:rPr sz="1400" spc="5" dirty="0">
                <a:latin typeface="Arial" panose="020B0604020202020204" pitchFamily="34" charset="0"/>
                <a:cs typeface="Arial" panose="020B0604020202020204" pitchFamily="34" charset="0"/>
              </a:rPr>
              <a:t>ética,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el respeto, la </a:t>
            </a:r>
            <a:r>
              <a:rPr sz="1400" spc="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5" dirty="0">
                <a:latin typeface="Arial" panose="020B0604020202020204" pitchFamily="34" charset="0"/>
                <a:cs typeface="Arial" panose="020B0604020202020204" pitchFamily="34" charset="0"/>
              </a:rPr>
              <a:t>responsabilidad,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sz="1400" spc="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0" dirty="0">
                <a:latin typeface="Arial" panose="020B0604020202020204" pitchFamily="34" charset="0"/>
                <a:cs typeface="Arial" panose="020B0604020202020204" pitchFamily="34" charset="0"/>
              </a:rPr>
              <a:t>ejercicio  </a:t>
            </a:r>
            <a:r>
              <a:rPr sz="1400" spc="30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sz="1400" spc="35" dirty="0">
                <a:latin typeface="Arial" panose="020B0604020202020204" pitchFamily="34" charset="0"/>
                <a:cs typeface="Arial" panose="020B0604020202020204" pitchFamily="34" charset="0"/>
              </a:rPr>
              <a:t>los </a:t>
            </a:r>
            <a:r>
              <a:rPr sz="1400" spc="25" dirty="0">
                <a:latin typeface="Arial" panose="020B0604020202020204" pitchFamily="34" charset="0"/>
                <a:cs typeface="Arial" panose="020B0604020202020204" pitchFamily="34" charset="0"/>
              </a:rPr>
              <a:t>derechos </a:t>
            </a:r>
            <a:r>
              <a:rPr sz="1400" spc="15" dirty="0">
                <a:latin typeface="Arial" panose="020B0604020202020204" pitchFamily="34" charset="0"/>
                <a:cs typeface="Arial" panose="020B0604020202020204" pitchFamily="34" charset="0"/>
              </a:rPr>
              <a:t>humanos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sz="1400" spc="-4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sz="1400" spc="-5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-5" dirty="0">
                <a:latin typeface="Arial" panose="020B0604020202020204" pitchFamily="34" charset="0"/>
                <a:cs typeface="Arial" panose="020B0604020202020204" pitchFamily="34" charset="0"/>
              </a:rPr>
              <a:t>cultura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30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0" dirty="0">
                <a:latin typeface="Arial" panose="020B0604020202020204" pitchFamily="34" charset="0"/>
                <a:cs typeface="Arial" panose="020B0604020202020204" pitchFamily="34" charset="0"/>
              </a:rPr>
              <a:t>legalidad.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bject 8"/>
          <p:cNvSpPr/>
          <p:nvPr/>
        </p:nvSpPr>
        <p:spPr>
          <a:xfrm>
            <a:off x="161996" y="5062545"/>
            <a:ext cx="8856345" cy="372110"/>
          </a:xfrm>
          <a:custGeom>
            <a:avLst/>
            <a:gdLst/>
            <a:ahLst/>
            <a:cxnLst/>
            <a:rect l="l" t="t" r="r" b="b"/>
            <a:pathLst>
              <a:path w="8856345" h="372110">
                <a:moveTo>
                  <a:pt x="0" y="0"/>
                </a:moveTo>
                <a:lnTo>
                  <a:pt x="8855999" y="0"/>
                </a:lnTo>
                <a:lnTo>
                  <a:pt x="8855999" y="371730"/>
                </a:lnTo>
                <a:lnTo>
                  <a:pt x="0" y="371730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444EA1"/>
            </a:solidFill>
          </a:ln>
        </p:spPr>
        <p:txBody>
          <a:bodyPr wrap="square" lIns="0" tIns="0" rIns="0" bIns="0" rtlCol="0"/>
          <a:lstStyle/>
          <a:p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object 9"/>
          <p:cNvSpPr txBox="1"/>
          <p:nvPr/>
        </p:nvSpPr>
        <p:spPr>
          <a:xfrm>
            <a:off x="143356" y="5129950"/>
            <a:ext cx="8846820" cy="277640"/>
          </a:xfrm>
          <a:prstGeom prst="rect">
            <a:avLst/>
          </a:prstGeom>
          <a:solidFill>
            <a:srgbClr val="F5C3FF"/>
          </a:solidFill>
        </p:spPr>
        <p:txBody>
          <a:bodyPr vert="horz" wrap="square" lIns="0" tIns="31115" rIns="0" bIns="0" rtlCol="0">
            <a:spAutoFit/>
          </a:bodyPr>
          <a:lstStyle/>
          <a:p>
            <a:pPr marL="2820035">
              <a:lnSpc>
                <a:spcPct val="100000"/>
              </a:lnSpc>
              <a:spcBef>
                <a:spcPts val="245"/>
              </a:spcBef>
              <a:tabLst>
                <a:tab pos="3229610" algn="l"/>
              </a:tabLst>
            </a:pPr>
            <a:r>
              <a:rPr sz="1600" b="1" spc="-5" dirty="0">
                <a:latin typeface="Arial" panose="020B0604020202020204" pitchFamily="34" charset="0"/>
                <a:cs typeface="Arial" panose="020B0604020202020204" pitchFamily="34" charset="0"/>
              </a:rPr>
              <a:t>5.	</a:t>
            </a:r>
            <a:r>
              <a:rPr sz="1600" b="1" spc="-50" dirty="0">
                <a:latin typeface="Arial" panose="020B0604020202020204" pitchFamily="34" charset="0"/>
                <a:cs typeface="Arial" panose="020B0604020202020204" pitchFamily="34" charset="0"/>
              </a:rPr>
              <a:t>Aprendizajes </a:t>
            </a:r>
            <a:r>
              <a:rPr sz="1600" b="1" spc="-60" dirty="0">
                <a:latin typeface="Arial" panose="020B0604020202020204" pitchFamily="34" charset="0"/>
                <a:cs typeface="Arial" panose="020B0604020202020204" pitchFamily="34" charset="0"/>
              </a:rPr>
              <a:t>para</a:t>
            </a:r>
            <a:r>
              <a:rPr sz="1600" b="1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b="1" spc="-65" dirty="0"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sz="1600" b="1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b="1" spc="-70" dirty="0">
                <a:latin typeface="Arial" panose="020B0604020202020204" pitchFamily="34" charset="0"/>
                <a:cs typeface="Arial" panose="020B0604020202020204" pitchFamily="34" charset="0"/>
              </a:rPr>
              <a:t>vida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object 10"/>
          <p:cNvSpPr/>
          <p:nvPr/>
        </p:nvSpPr>
        <p:spPr>
          <a:xfrm>
            <a:off x="161996" y="5519031"/>
            <a:ext cx="8856345" cy="1288202"/>
          </a:xfrm>
          <a:custGeom>
            <a:avLst/>
            <a:gdLst/>
            <a:ahLst/>
            <a:cxnLst/>
            <a:rect l="l" t="t" r="r" b="b"/>
            <a:pathLst>
              <a:path w="8856345" h="1080134">
                <a:moveTo>
                  <a:pt x="0" y="0"/>
                </a:moveTo>
                <a:lnTo>
                  <a:pt x="8855999" y="0"/>
                </a:lnTo>
                <a:lnTo>
                  <a:pt x="8855999" y="1079999"/>
                </a:lnTo>
                <a:lnTo>
                  <a:pt x="0" y="1079999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444EA1"/>
            </a:solidFill>
          </a:ln>
        </p:spPr>
        <p:txBody>
          <a:bodyPr wrap="square" lIns="0" tIns="0" rIns="0" bIns="0" rtlCol="0"/>
          <a:lstStyle/>
          <a:p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object 11"/>
          <p:cNvSpPr txBox="1"/>
          <p:nvPr/>
        </p:nvSpPr>
        <p:spPr>
          <a:xfrm>
            <a:off x="133831" y="5496559"/>
            <a:ext cx="8856345" cy="1350883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372110" indent="-295275">
              <a:lnSpc>
                <a:spcPct val="100000"/>
              </a:lnSpc>
              <a:spcBef>
                <a:spcPts val="370"/>
              </a:spcBef>
              <a:buClr>
                <a:srgbClr val="BF0000"/>
              </a:buClr>
              <a:buSzPct val="89285"/>
              <a:buFont typeface="Segoe UI Symbol"/>
              <a:buChar char="▪"/>
              <a:tabLst>
                <a:tab pos="372110" algn="l"/>
                <a:tab pos="372745" algn="l"/>
              </a:tabLst>
            </a:pPr>
            <a:r>
              <a:rPr sz="1500" spc="25" dirty="0">
                <a:latin typeface="Arial" panose="020B0604020202020204" pitchFamily="34" charset="0"/>
                <a:cs typeface="Arial" panose="020B0604020202020204" pitchFamily="34" charset="0"/>
              </a:rPr>
              <a:t>Logros</a:t>
            </a:r>
            <a:r>
              <a:rPr sz="15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30" dirty="0">
                <a:latin typeface="Arial" panose="020B0604020202020204" pitchFamily="34" charset="0"/>
                <a:cs typeface="Arial" panose="020B0604020202020204" pitchFamily="34" charset="0"/>
              </a:rPr>
              <a:t>deseables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25" dirty="0">
                <a:latin typeface="Arial" panose="020B0604020202020204" pitchFamily="34" charset="0"/>
                <a:cs typeface="Arial" panose="020B0604020202020204" pitchFamily="34" charset="0"/>
              </a:rPr>
              <a:t>las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20" dirty="0">
                <a:latin typeface="Arial" panose="020B0604020202020204" pitchFamily="34" charset="0"/>
                <a:cs typeface="Arial" panose="020B0604020202020204" pitchFamily="34" charset="0"/>
              </a:rPr>
              <a:t>dimensiones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5" dirty="0">
                <a:latin typeface="Arial" panose="020B0604020202020204" pitchFamily="34" charset="0"/>
                <a:cs typeface="Arial" panose="020B0604020202020204" pitchFamily="34" charset="0"/>
              </a:rPr>
              <a:t>cognitiva,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5" dirty="0">
                <a:latin typeface="Arial" panose="020B0604020202020204" pitchFamily="34" charset="0"/>
                <a:cs typeface="Arial" panose="020B0604020202020204" pitchFamily="34" charset="0"/>
              </a:rPr>
              <a:t>actitudinal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25" dirty="0">
                <a:latin typeface="Arial" panose="020B0604020202020204" pitchFamily="34" charset="0"/>
                <a:cs typeface="Arial" panose="020B0604020202020204" pitchFamily="34" charset="0"/>
              </a:rPr>
              <a:t>socioemocional.</a:t>
            </a:r>
            <a:endParaRPr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2110" indent="-295275">
              <a:lnSpc>
                <a:spcPct val="100000"/>
              </a:lnSpc>
              <a:spcBef>
                <a:spcPts val="270"/>
              </a:spcBef>
              <a:buClr>
                <a:srgbClr val="BF0000"/>
              </a:buClr>
              <a:buSzPct val="89285"/>
              <a:buFont typeface="Segoe UI Symbol"/>
              <a:buChar char="▪"/>
              <a:tabLst>
                <a:tab pos="372110" algn="l"/>
                <a:tab pos="372745" algn="l"/>
              </a:tabLst>
            </a:pPr>
            <a:r>
              <a:rPr sz="1500" spc="70" dirty="0">
                <a:latin typeface="Arial" panose="020B0604020202020204" pitchFamily="34" charset="0"/>
                <a:cs typeface="Arial" panose="020B0604020202020204" pitchFamily="34" charset="0"/>
              </a:rPr>
              <a:t>Se</a:t>
            </a:r>
            <a:r>
              <a:rPr sz="15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5" dirty="0">
                <a:latin typeface="Arial" panose="020B0604020202020204" pitchFamily="34" charset="0"/>
                <a:cs typeface="Arial" panose="020B0604020202020204" pitchFamily="34" charset="0"/>
              </a:rPr>
              <a:t>desarrollan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30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-5" dirty="0">
                <a:latin typeface="Arial" panose="020B0604020202020204" pitchFamily="34" charset="0"/>
                <a:cs typeface="Arial" panose="020B0604020202020204" pitchFamily="34" charset="0"/>
              </a:rPr>
              <a:t>forma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progresiva,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40" dirty="0">
                <a:latin typeface="Arial" panose="020B0604020202020204" pitchFamily="34" charset="0"/>
                <a:cs typeface="Arial" panose="020B0604020202020204" pitchFamily="34" charset="0"/>
              </a:rPr>
              <a:t>desde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30" dirty="0">
                <a:latin typeface="Arial" panose="020B0604020202020204" pitchFamily="34" charset="0"/>
                <a:cs typeface="Arial" panose="020B0604020202020204" pitchFamily="34" charset="0"/>
              </a:rPr>
              <a:t>educación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15" dirty="0">
                <a:latin typeface="Arial" panose="020B0604020202020204" pitchFamily="34" charset="0"/>
                <a:cs typeface="Arial" panose="020B0604020202020204" pitchFamily="34" charset="0"/>
              </a:rPr>
              <a:t>preescolar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10" dirty="0">
                <a:latin typeface="Arial" panose="020B0604020202020204" pitchFamily="34" charset="0"/>
                <a:cs typeface="Arial" panose="020B0604020202020204" pitchFamily="34" charset="0"/>
              </a:rPr>
              <a:t>hasta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15" dirty="0">
                <a:latin typeface="Arial" panose="020B0604020202020204" pitchFamily="34" charset="0"/>
                <a:cs typeface="Arial" panose="020B0604020202020204" pitchFamily="34" charset="0"/>
              </a:rPr>
              <a:t>media</a:t>
            </a:r>
            <a:r>
              <a:rPr sz="15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-5" dirty="0">
                <a:latin typeface="Arial" panose="020B0604020202020204" pitchFamily="34" charset="0"/>
                <a:cs typeface="Arial" panose="020B0604020202020204" pitchFamily="34" charset="0"/>
              </a:rPr>
              <a:t>superior.</a:t>
            </a:r>
            <a:endParaRPr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2110" marR="71755" indent="-294640">
              <a:lnSpc>
                <a:spcPct val="116100"/>
              </a:lnSpc>
              <a:buClr>
                <a:srgbClr val="BF0000"/>
              </a:buClr>
              <a:buSzPct val="89285"/>
              <a:buFont typeface="Segoe UI Symbol"/>
              <a:buChar char="▪"/>
              <a:tabLst>
                <a:tab pos="372110" algn="l"/>
                <a:tab pos="372745" algn="l"/>
              </a:tabLst>
            </a:pPr>
            <a:r>
              <a:rPr sz="1500" spc="40" dirty="0">
                <a:latin typeface="Arial" panose="020B0604020202020204" pitchFamily="34" charset="0"/>
                <a:cs typeface="Arial" panose="020B0604020202020204" pitchFamily="34" charset="0"/>
              </a:rPr>
              <a:t>Proceso </a:t>
            </a:r>
            <a:r>
              <a:rPr sz="1500" spc="15" dirty="0">
                <a:latin typeface="Arial" panose="020B0604020202020204" pitchFamily="34" charset="0"/>
                <a:cs typeface="Arial" panose="020B0604020202020204" pitchFamily="34" charset="0"/>
              </a:rPr>
              <a:t>continuo 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y permanente para </a:t>
            </a:r>
            <a:r>
              <a:rPr sz="1500" spc="15" dirty="0">
                <a:latin typeface="Arial" panose="020B0604020202020204" pitchFamily="34" charset="0"/>
                <a:cs typeface="Arial" panose="020B0604020202020204" pitchFamily="34" charset="0"/>
              </a:rPr>
              <a:t>que </a:t>
            </a:r>
            <a:r>
              <a:rPr sz="1500" spc="70" dirty="0">
                <a:latin typeface="Arial" panose="020B0604020202020204" pitchFamily="34" charset="0"/>
                <a:cs typeface="Arial" panose="020B0604020202020204" pitchFamily="34" charset="0"/>
              </a:rPr>
              <a:t>NNA </a:t>
            </a:r>
            <a:r>
              <a:rPr sz="1500" spc="10" dirty="0">
                <a:latin typeface="Arial" panose="020B0604020202020204" pitchFamily="34" charset="0"/>
                <a:cs typeface="Arial" panose="020B0604020202020204" pitchFamily="34" charset="0"/>
              </a:rPr>
              <a:t>participen 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en el </a:t>
            </a:r>
            <a:r>
              <a:rPr sz="1500" spc="35" dirty="0">
                <a:latin typeface="Arial" panose="020B0604020202020204" pitchFamily="34" charset="0"/>
                <a:cs typeface="Arial" panose="020B0604020202020204" pitchFamily="34" charset="0"/>
              </a:rPr>
              <a:t>cambio social 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sz="1500" spc="-5" dirty="0">
                <a:latin typeface="Arial" panose="020B0604020202020204" pitchFamily="34" charset="0"/>
                <a:cs typeface="Arial" panose="020B0604020202020204" pitchFamily="34" charset="0"/>
              </a:rPr>
              <a:t>cultural </a:t>
            </a:r>
            <a:r>
              <a:rPr sz="1500" spc="20" dirty="0">
                <a:latin typeface="Arial" panose="020B0604020202020204" pitchFamily="34" charset="0"/>
                <a:cs typeface="Arial" panose="020B0604020202020204" pitchFamily="34" charset="0"/>
              </a:rPr>
              <a:t>hacia 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sz="1500" spc="15" dirty="0">
                <a:latin typeface="Arial" panose="020B0604020202020204" pitchFamily="34" charset="0"/>
                <a:cs typeface="Arial" panose="020B0604020202020204" pitchFamily="34" charset="0"/>
              </a:rPr>
              <a:t>igualdad </a:t>
            </a:r>
            <a:r>
              <a:rPr sz="1500" spc="-4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30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5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-5" dirty="0">
                <a:latin typeface="Arial" panose="020B0604020202020204" pitchFamily="34" charset="0"/>
                <a:cs typeface="Arial" panose="020B0604020202020204" pitchFamily="34" charset="0"/>
              </a:rPr>
              <a:t>género,</a:t>
            </a:r>
            <a:r>
              <a:rPr sz="15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50" dirty="0"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sz="15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-5" dirty="0">
                <a:latin typeface="Arial" panose="020B0604020202020204" pitchFamily="34" charset="0"/>
                <a:cs typeface="Arial" panose="020B0604020202020204" pitchFamily="34" charset="0"/>
              </a:rPr>
              <a:t>un</a:t>
            </a:r>
            <a:r>
              <a:rPr sz="15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20" dirty="0">
                <a:latin typeface="Arial" panose="020B0604020202020204" pitchFamily="34" charset="0"/>
                <a:cs typeface="Arial" panose="020B0604020202020204" pitchFamily="34" charset="0"/>
              </a:rPr>
              <a:t>derecho</a:t>
            </a:r>
            <a:r>
              <a:rPr sz="15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5" dirty="0">
                <a:latin typeface="Arial" panose="020B0604020202020204" pitchFamily="34" charset="0"/>
                <a:cs typeface="Arial" panose="020B0604020202020204" pitchFamily="34" charset="0"/>
              </a:rPr>
              <a:t>humano</a:t>
            </a:r>
            <a:r>
              <a:rPr sz="15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20" dirty="0">
                <a:latin typeface="Arial" panose="020B0604020202020204" pitchFamily="34" charset="0"/>
                <a:cs typeface="Arial" panose="020B0604020202020204" pitchFamily="34" charset="0"/>
              </a:rPr>
              <a:t>indispensable</a:t>
            </a:r>
            <a:r>
              <a:rPr sz="15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para</a:t>
            </a:r>
            <a:r>
              <a:rPr sz="15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15" dirty="0">
                <a:latin typeface="Arial" panose="020B0604020202020204" pitchFamily="34" charset="0"/>
                <a:cs typeface="Arial" panose="020B0604020202020204" pitchFamily="34" charset="0"/>
              </a:rPr>
              <a:t>establecer</a:t>
            </a:r>
            <a:r>
              <a:rPr sz="15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15" dirty="0">
                <a:latin typeface="Arial" panose="020B0604020202020204" pitchFamily="34" charset="0"/>
                <a:cs typeface="Arial" panose="020B0604020202020204" pitchFamily="34" charset="0"/>
              </a:rPr>
              <a:t>relaciones</a:t>
            </a:r>
            <a:r>
              <a:rPr sz="15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5" dirty="0">
                <a:latin typeface="Arial" panose="020B0604020202020204" pitchFamily="34" charset="0"/>
                <a:cs typeface="Arial" panose="020B0604020202020204" pitchFamily="34" charset="0"/>
              </a:rPr>
              <a:t>libres</a:t>
            </a:r>
            <a:r>
              <a:rPr sz="15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30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5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spc="10" dirty="0">
                <a:latin typeface="Arial" panose="020B0604020202020204" pitchFamily="34" charset="0"/>
                <a:cs typeface="Arial" panose="020B0604020202020204" pitchFamily="34" charset="0"/>
              </a:rPr>
              <a:t>violencia.</a:t>
            </a:r>
            <a:endParaRPr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object 13"/>
          <p:cNvSpPr txBox="1"/>
          <p:nvPr/>
        </p:nvSpPr>
        <p:spPr>
          <a:xfrm>
            <a:off x="143356" y="3619558"/>
            <a:ext cx="3070746" cy="285975"/>
          </a:xfrm>
          <a:prstGeom prst="rect">
            <a:avLst/>
          </a:prstGeom>
          <a:solidFill>
            <a:srgbClr val="F194BF"/>
          </a:solidFill>
        </p:spPr>
        <p:txBody>
          <a:bodyPr vert="horz" wrap="square" lIns="0" tIns="39369" rIns="0" bIns="0" rtlCol="0">
            <a:spAutoFit/>
          </a:bodyPr>
          <a:lstStyle/>
          <a:p>
            <a:pPr marL="915035">
              <a:lnSpc>
                <a:spcPct val="100000"/>
              </a:lnSpc>
              <a:spcBef>
                <a:spcPts val="309"/>
              </a:spcBef>
              <a:tabLst>
                <a:tab pos="1324610" algn="l"/>
              </a:tabLst>
            </a:pPr>
            <a:r>
              <a:rPr sz="1600" b="1" spc="-5" dirty="0">
                <a:latin typeface="Arial" panose="020B0604020202020204" pitchFamily="34" charset="0"/>
                <a:cs typeface="Arial" panose="020B0604020202020204" pitchFamily="34" charset="0"/>
              </a:rPr>
              <a:t>3.	</a:t>
            </a:r>
            <a:r>
              <a:rPr sz="1600" b="1" spc="-45" dirty="0" err="1">
                <a:latin typeface="Arial" panose="020B0604020202020204" pitchFamily="34" charset="0"/>
                <a:cs typeface="Arial" panose="020B0604020202020204" pitchFamily="34" charset="0"/>
              </a:rPr>
              <a:t>Habilidades</a:t>
            </a:r>
            <a:r>
              <a:rPr lang="es-MX" sz="1600" b="1" spc="-45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object 14"/>
          <p:cNvSpPr/>
          <p:nvPr/>
        </p:nvSpPr>
        <p:spPr>
          <a:xfrm>
            <a:off x="161996" y="4019712"/>
            <a:ext cx="3052106" cy="958457"/>
          </a:xfrm>
          <a:custGeom>
            <a:avLst/>
            <a:gdLst/>
            <a:ahLst/>
            <a:cxnLst/>
            <a:rect l="l" t="t" r="r" b="b"/>
            <a:pathLst>
              <a:path w="3600450" h="432435">
                <a:moveTo>
                  <a:pt x="0" y="0"/>
                </a:moveTo>
                <a:lnTo>
                  <a:pt x="3599999" y="0"/>
                </a:lnTo>
                <a:lnTo>
                  <a:pt x="3599999" y="431999"/>
                </a:lnTo>
                <a:lnTo>
                  <a:pt x="0" y="431999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444EA1"/>
            </a:solidFill>
          </a:ln>
        </p:spPr>
        <p:txBody>
          <a:bodyPr wrap="square" lIns="0" tIns="0" rIns="0" bIns="0" rtlCol="0"/>
          <a:lstStyle/>
          <a:p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bject 15"/>
          <p:cNvSpPr txBox="1"/>
          <p:nvPr/>
        </p:nvSpPr>
        <p:spPr>
          <a:xfrm>
            <a:off x="143356" y="4358884"/>
            <a:ext cx="3590925" cy="4565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7800" indent="-101600">
              <a:lnSpc>
                <a:spcPct val="100000"/>
              </a:lnSpc>
              <a:spcBef>
                <a:spcPts val="100"/>
              </a:spcBef>
              <a:buClr>
                <a:srgbClr val="BF0000"/>
              </a:buClr>
              <a:buSzPct val="89285"/>
              <a:buFont typeface="Arial" panose="020B0604020202020204" pitchFamily="34" charset="0"/>
              <a:buChar char="•"/>
              <a:tabLst>
                <a:tab pos="177800" algn="l"/>
              </a:tabLst>
            </a:pPr>
            <a:r>
              <a:rPr sz="1400" spc="15" dirty="0">
                <a:latin typeface="Arial" panose="020B0604020202020204" pitchFamily="34" charset="0"/>
                <a:cs typeface="Arial" panose="020B0604020202020204" pitchFamily="34" charset="0"/>
              </a:rPr>
              <a:t>Posibilitan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dirty="0"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sz="14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25" dirty="0">
                <a:latin typeface="Arial" panose="020B0604020202020204" pitchFamily="34" charset="0"/>
                <a:cs typeface="Arial" panose="020B0604020202020204" pitchFamily="34" charset="0"/>
              </a:rPr>
              <a:t>solución</a:t>
            </a:r>
            <a:r>
              <a:rPr sz="1400" spc="-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30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10" dirty="0" err="1">
                <a:latin typeface="Arial" panose="020B0604020202020204" pitchFamily="34" charset="0"/>
                <a:cs typeface="Arial" panose="020B0604020202020204" pitchFamily="34" charset="0"/>
              </a:rPr>
              <a:t>problemas</a:t>
            </a:r>
            <a:r>
              <a:rPr sz="1400" spc="1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MX" sz="1400" spc="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6835">
              <a:lnSpc>
                <a:spcPct val="100000"/>
              </a:lnSpc>
              <a:spcBef>
                <a:spcPts val="100"/>
              </a:spcBef>
              <a:buClr>
                <a:srgbClr val="BF0000"/>
              </a:buClr>
              <a:buSzPct val="89285"/>
              <a:tabLst>
                <a:tab pos="372110" algn="l"/>
                <a:tab pos="372745" algn="l"/>
              </a:tabLst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75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4" grpId="0" animBg="1"/>
      <p:bldP spid="15" grpId="0" animBg="1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95785" y="1616441"/>
            <a:ext cx="818865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Fueron temas controversiales dentro del aula, docentes de otros niveles me preguntaban si los niños de preescolar llegan a reflexionar sobre los temas de la ECIG y sí, son capaces de debatir, tú pones una pregunta detonadora al centro y ellos hablan … Fortalecí mi proceso de planificación, prepararme para saber por dónde iba el tema sin salirme del objetivo de la estrategia y además enfrentarme a que en casa les dicen a los niños  “las niñas son las que lloran” y entonces colocamos al niño en el dilema de a quién le hago caso, a mi papá o a la maestra… me di cuenta que dialogando con el niño él tiene que ir valorando, comprendiendo y equilibrando.   Los temas de la ECIG se pueden discutir con niñas y  niños de preescolar. </a:t>
            </a:r>
          </a:p>
          <a:p>
            <a:pPr algn="r"/>
            <a:r>
              <a:rPr lang="es-MX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Testimonio de docente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318970" y="746666"/>
            <a:ext cx="8543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latin typeface="Arial" panose="020B0604020202020204" pitchFamily="34" charset="0"/>
                <a:cs typeface="Arial" panose="020B0604020202020204" pitchFamily="34" charset="0"/>
              </a:rPr>
              <a:t>A partir de la valoración de los organizadores curriculares de la ECIG (ejes, temas, habilidades, valores, aprendizajes para la vida), ¿qué desafíos detectó en su práctica?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395785" y="5325762"/>
            <a:ext cx="8389869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3200" b="1" i="1" dirty="0"/>
              <a:t>¿Qué destacamos de este testimonio?</a:t>
            </a:r>
          </a:p>
        </p:txBody>
      </p:sp>
    </p:spTree>
    <p:extLst>
      <p:ext uri="{BB962C8B-B14F-4D97-AF65-F5344CB8AC3E}">
        <p14:creationId xmlns:p14="http://schemas.microsoft.com/office/powerpoint/2010/main" val="2897630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64" y="694814"/>
            <a:ext cx="4136975" cy="566891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013" y="589948"/>
            <a:ext cx="4284989" cy="585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9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670" y="872548"/>
            <a:ext cx="4256674" cy="320196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09073" y="4364265"/>
            <a:ext cx="8389869" cy="107721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3200" b="1" i="1" dirty="0"/>
              <a:t>¿Qué posibilidades de diálogo encontramos en el libro de las niñas y los niños?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575888" y="5546574"/>
            <a:ext cx="8056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Exploren sus libros y mencionen algunos ejemplos</a:t>
            </a:r>
          </a:p>
        </p:txBody>
      </p:sp>
    </p:spTree>
    <p:extLst>
      <p:ext uri="{BB962C8B-B14F-4D97-AF65-F5344CB8AC3E}">
        <p14:creationId xmlns:p14="http://schemas.microsoft.com/office/powerpoint/2010/main" val="2547322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2303" t="15289" r="4137" b="9649"/>
          <a:stretch/>
        </p:blipFill>
        <p:spPr>
          <a:xfrm>
            <a:off x="13338" y="1718166"/>
            <a:ext cx="3518116" cy="133285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3597" t="5449" r="2474" b="8422"/>
          <a:stretch/>
        </p:blipFill>
        <p:spPr>
          <a:xfrm>
            <a:off x="392966" y="4789084"/>
            <a:ext cx="3239146" cy="167381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5170" t="7933" r="1650" b="8706"/>
          <a:stretch/>
        </p:blipFill>
        <p:spPr>
          <a:xfrm>
            <a:off x="5307035" y="678166"/>
            <a:ext cx="3690762" cy="184538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5"/>
          <a:srcRect l="2149" t="9456" r="5385" b="6278"/>
          <a:stretch/>
        </p:blipFill>
        <p:spPr>
          <a:xfrm>
            <a:off x="5486051" y="5248805"/>
            <a:ext cx="3657949" cy="126959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287AD"/>
              </a:clrFrom>
              <a:clrTo>
                <a:srgbClr val="F287AD">
                  <a:alpha val="0"/>
                </a:srgbClr>
              </a:clrTo>
            </a:clrChange>
          </a:blip>
          <a:srcRect l="2191" t="12739" r="985" b="8203"/>
          <a:stretch/>
        </p:blipFill>
        <p:spPr>
          <a:xfrm>
            <a:off x="4720212" y="3468602"/>
            <a:ext cx="3431751" cy="1520183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781910">
            <a:off x="2483941" y="2402238"/>
            <a:ext cx="2111549" cy="288522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3051021"/>
            <a:ext cx="1903366" cy="1937764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87782" y="2331202"/>
            <a:ext cx="2223449" cy="1712529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34755" y="393074"/>
            <a:ext cx="1895475" cy="2752725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11">
            <a:clrChange>
              <a:clrFrom>
                <a:srgbClr val="B7DEC4"/>
              </a:clrFrom>
              <a:clrTo>
                <a:srgbClr val="B7DEC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912" y="393074"/>
            <a:ext cx="3627843" cy="1325092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39715" y="4988785"/>
            <a:ext cx="1973454" cy="167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078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65692" y="1007209"/>
            <a:ext cx="787475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endParaRPr lang="es-MX" i="1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 algn="just" fontAlgn="base"/>
            <a:r>
              <a:rPr lang="es-MX" i="1" dirty="0">
                <a:solidFill>
                  <a:srgbClr val="000000"/>
                </a:solidFill>
                <a:latin typeface="Calibri" panose="020F0502020204030204" pitchFamily="34" charset="0"/>
              </a:rPr>
              <a:t>… en la zona hay CAM y USAER y generamos una red de colaboración entre psicólogos para ver qué estrategias ir adecuando a las necesidades de nuestros alumnos, en términos de lectura fácil, como apoyar con videos y en la aplicación de la ECIG. Un director nos decía que la problemática en la comunidad es que hay muchas madres solteras … entonces ves que los temas antes de trabajarlos con los alumnos debemos trabajarlos con los adultos … si tengo un director que piensa que ser madre soltera es una problemática …pues hay que empezar a transformar el pensamiento…los servicios se hacen a modo del director. </a:t>
            </a:r>
            <a:r>
              <a:rPr lang="es-MX" i="1" dirty="0">
                <a:solidFill>
                  <a:srgbClr val="000000"/>
                </a:solidFill>
                <a:latin typeface="Segoe UI" panose="020B0502040204020203" pitchFamily="34" charset="0"/>
              </a:rPr>
              <a:t> </a:t>
            </a:r>
            <a:r>
              <a:rPr lang="es-MX" i="1" dirty="0">
                <a:solidFill>
                  <a:srgbClr val="000000"/>
                </a:solidFill>
                <a:latin typeface="Calibri" panose="020F0502020204030204" pitchFamily="34" charset="0"/>
              </a:rPr>
              <a:t>Hay que transformar no solo a los papás o a las mamás sino el pensamiento que yo como mujer o como hombre tenga, porque en esa medida puedo ir transformando los contextos que tengo de manera inmediata.  </a:t>
            </a:r>
          </a:p>
          <a:p>
            <a:pPr algn="r" fontAlgn="base"/>
            <a:r>
              <a:rPr lang="es-MX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Testimonio Supervisora de Educación Especial</a:t>
            </a:r>
            <a:endParaRPr lang="es-MX" b="0" i="1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08136" y="5241101"/>
            <a:ext cx="8389869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3200" b="1" i="1" dirty="0"/>
              <a:t>¿Qué destacamos de este testimonio?</a:t>
            </a:r>
          </a:p>
        </p:txBody>
      </p:sp>
    </p:spTree>
    <p:extLst>
      <p:ext uri="{BB962C8B-B14F-4D97-AF65-F5344CB8AC3E}">
        <p14:creationId xmlns:p14="http://schemas.microsoft.com/office/powerpoint/2010/main" val="60944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754130" y="4312507"/>
            <a:ext cx="8389869" cy="107721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3200" b="1" i="1" dirty="0"/>
              <a:t>¿Qué posibilidades de formación profesional encontramos en el libro para docentes?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54130" y="5467925"/>
            <a:ext cx="805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Exploren sus libros y en plenaria expondrán un ejemplo concreto de alguna idea que en su pensamiento se incorporó, se modificó o se enriqueció.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891" y="513841"/>
            <a:ext cx="2093029" cy="372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021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081" y="425046"/>
            <a:ext cx="7177177" cy="91429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23548" y="1286185"/>
            <a:ext cx="2278121" cy="229964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0749" y="1411762"/>
            <a:ext cx="2201418" cy="394298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531284">
            <a:off x="6272702" y="2932878"/>
            <a:ext cx="2049697" cy="3595067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815429">
            <a:off x="6916517" y="1272149"/>
            <a:ext cx="1744453" cy="342290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7"/>
          <a:srcRect l="9859" t="15302" r="18144" b="24485"/>
          <a:stretch/>
        </p:blipFill>
        <p:spPr>
          <a:xfrm>
            <a:off x="244803" y="1681616"/>
            <a:ext cx="1604513" cy="491706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212846" y="3099661"/>
            <a:ext cx="5516996" cy="326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9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0;g173d490107d_3_0">
            <a:extLst>
              <a:ext uri="{FF2B5EF4-FFF2-40B4-BE49-F238E27FC236}">
                <a16:creationId xmlns:a16="http://schemas.microsoft.com/office/drawing/2014/main" xmlns="" id="{FE785065-8622-4EC3-8088-AAB15C29BD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8913" y="355168"/>
            <a:ext cx="7037708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rmAutofit/>
          </a:bodyPr>
          <a:lstStyle/>
          <a:p>
            <a:pPr algn="ctr">
              <a:spcBef>
                <a:spcPts val="0"/>
              </a:spcBef>
            </a:pPr>
            <a:r>
              <a:rPr lang="es-MX" sz="3600" b="1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  <a:endParaRPr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xmlns="" id="{A305373E-9D9B-4F74-A131-40EF301684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601471"/>
              </p:ext>
            </p:extLst>
          </p:nvPr>
        </p:nvGraphicFramePr>
        <p:xfrm>
          <a:off x="926122" y="1242230"/>
          <a:ext cx="6798393" cy="5059207"/>
        </p:xfrm>
        <a:graphic>
          <a:graphicData uri="http://schemas.openxmlformats.org/drawingml/2006/table">
            <a:tbl>
              <a:tblPr firstRow="1" firstCol="1" bandRow="1"/>
              <a:tblGrid>
                <a:gridCol w="4597648">
                  <a:extLst>
                    <a:ext uri="{9D8B030D-6E8A-4147-A177-3AD203B41FA5}">
                      <a16:colId xmlns:a16="http://schemas.microsoft.com/office/drawing/2014/main" xmlns="" val="4235895930"/>
                    </a:ext>
                  </a:extLst>
                </a:gridCol>
                <a:gridCol w="2200745">
                  <a:extLst>
                    <a:ext uri="{9D8B030D-6E8A-4147-A177-3AD203B41FA5}">
                      <a16:colId xmlns:a16="http://schemas.microsoft.com/office/drawing/2014/main" xmlns="" val="374429562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marL="144000" algn="ctr">
                        <a:lnSpc>
                          <a:spcPts val="1800"/>
                        </a:lnSpc>
                        <a:spcAft>
                          <a:spcPts val="800"/>
                        </a:spcAft>
                      </a:pPr>
                      <a:r>
                        <a:rPr lang="es-MX" sz="1500" b="1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Actividad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s-MX" sz="1500" b="1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Propuesta de trabajo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E1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57372339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marL="144000"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Bienvenida</a:t>
                      </a:r>
                    </a:p>
                    <a:p>
                      <a:pPr marL="144000"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Todos a favor de la lectura</a:t>
                      </a:r>
                    </a:p>
                    <a:p>
                      <a:pPr marL="144000"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Propósito de la reunión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s-MX" sz="1400" b="0" i="0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Presentación en plenaria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103892393"/>
                  </a:ext>
                </a:extLst>
              </a:tr>
              <a:tr h="1260000">
                <a:tc>
                  <a:txBody>
                    <a:bodyPr/>
                    <a:lstStyle/>
                    <a:p>
                      <a:pPr marL="144000" algn="l">
                        <a:lnSpc>
                          <a:spcPts val="1800"/>
                        </a:lnSpc>
                        <a:spcAft>
                          <a:spcPts val="20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¿Qué es la ECIG?</a:t>
                      </a:r>
                    </a:p>
                    <a:p>
                      <a:pPr marL="144000" algn="l">
                        <a:lnSpc>
                          <a:spcPts val="1800"/>
                        </a:lnSpc>
                        <a:spcAft>
                          <a:spcPts val="20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Características generales, objetivos, ejes y organizadores curriculares (temas, valores, habilidades y aprendizajes para la vida), enfoque pedagógico, materiales educativos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Presentación en plenaria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042292461"/>
                  </a:ext>
                </a:extLst>
              </a:tr>
              <a:tr h="471055">
                <a:tc>
                  <a:txBody>
                    <a:bodyPr/>
                    <a:lstStyle/>
                    <a:p>
                      <a:pPr marL="144000" algn="l">
                        <a:lnSpc>
                          <a:spcPts val="1800"/>
                        </a:lnSpc>
                        <a:spcAft>
                          <a:spcPts val="200"/>
                        </a:spcAft>
                      </a:pPr>
                      <a:r>
                        <a:rPr lang="es-MX" sz="13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Características y aspectos curriculares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Trabajo en grupos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90972217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144000" algn="l">
                        <a:lnSpc>
                          <a:spcPts val="1800"/>
                        </a:lnSpc>
                        <a:spcAft>
                          <a:spcPts val="80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Testimonios sobre la implementación de la ECIG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s-MX" sz="1200" b="0" i="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941459320"/>
                  </a:ext>
                </a:extLst>
              </a:tr>
              <a:tr h="471054">
                <a:tc>
                  <a:txBody>
                    <a:bodyPr/>
                    <a:lstStyle/>
                    <a:p>
                      <a:pPr marL="144000" algn="l">
                        <a:lnSpc>
                          <a:spcPts val="1800"/>
                        </a:lnSpc>
                        <a:spcAft>
                          <a:spcPts val="800"/>
                        </a:spcAft>
                      </a:pPr>
                      <a:r>
                        <a:rPr lang="es-MX" sz="1400" b="0" i="0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Instrumentos para fortalecer la función docente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endParaRPr lang="es-MX" sz="1400" b="0" i="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65037017"/>
                  </a:ext>
                </a:extLst>
              </a:tr>
              <a:tr h="512618">
                <a:tc>
                  <a:txBody>
                    <a:bodyPr/>
                    <a:lstStyle/>
                    <a:p>
                      <a:pPr marL="144000" algn="l">
                        <a:lnSpc>
                          <a:spcPts val="1800"/>
                        </a:lnSpc>
                        <a:spcAft>
                          <a:spcPts val="80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Recomendaciones para la jornada de capacitación docente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endParaRPr lang="es-MX" sz="1400" b="0" i="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49939241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144000" algn="l">
                        <a:lnSpc>
                          <a:spcPts val="1800"/>
                        </a:lnSpc>
                        <a:spcAft>
                          <a:spcPts val="800"/>
                        </a:spcAft>
                      </a:pPr>
                      <a:r>
                        <a:rPr lang="es-MX" sz="1400" b="0" i="0" kern="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Acuerdos</a:t>
                      </a: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endParaRPr lang="es-MX" sz="1400" b="0" i="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661" marR="54661" marT="0" marB="0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658168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0097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48269" y="1960940"/>
            <a:ext cx="800441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i="1" dirty="0">
                <a:solidFill>
                  <a:srgbClr val="000000"/>
                </a:solidFill>
                <a:latin typeface="Calibri" panose="020F0502020204030204" pitchFamily="34" charset="0"/>
              </a:rPr>
              <a:t>El curso que recibimos en línea nos debe ayudar a asumir la realidad en la que hoy vivimos. Ese curso tiene que transformar nuestra vida, no puede ser que recibimos una capacitación y en el aula todo siga igual. En las visitas me encuentro que se trabajaba con el libro pero hay maestras que me ven llegar y me preguntan qué hago, porque los papás no quieren que los niños intercambien juguetes y vimos que entonces el problema es con los padres de familia y como supervisión nos tuvimos que dar a la tarea de trabajar con el Libro de las familias directamente con los padres porque sino los esfuerzos que hagamos con la ECIG no servirán … en las familias debemos tener claro que la igualdad previene la violencia, los primeros que tenemos que transformar somos nosotros mismos.</a:t>
            </a:r>
          </a:p>
          <a:p>
            <a:pPr algn="r"/>
            <a:r>
              <a:rPr lang="es-MX" i="1" dirty="0">
                <a:solidFill>
                  <a:srgbClr val="000000"/>
                </a:solidFill>
                <a:latin typeface="Calibri" panose="020F0502020204030204" pitchFamily="34" charset="0"/>
              </a:rPr>
              <a:t>Testimonio de supervisora</a:t>
            </a:r>
          </a:p>
          <a:p>
            <a:endParaRPr lang="es-MX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s-MX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378726" y="777923"/>
            <a:ext cx="8543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A partir de la valoración de los organizadores curriculares de la ECIG (ejes, temas, habilidades, valores, aprendizajes para la vida), ¿qué desafíos detectó en su práctica?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455540" y="5361871"/>
            <a:ext cx="8389869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3200" b="1" i="1" dirty="0"/>
              <a:t>¿Qué destacamos de este testimonio?</a:t>
            </a:r>
          </a:p>
        </p:txBody>
      </p:sp>
    </p:spTree>
    <p:extLst>
      <p:ext uri="{BB962C8B-B14F-4D97-AF65-F5344CB8AC3E}">
        <p14:creationId xmlns:p14="http://schemas.microsoft.com/office/powerpoint/2010/main" val="474378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74" y="1786545"/>
            <a:ext cx="8953326" cy="326729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634" y="4480398"/>
            <a:ext cx="1392952" cy="184303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401963" y="712380"/>
            <a:ext cx="8530748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3200" b="1" i="1" dirty="0"/>
              <a:t>Materiales que fortalecen la función </a:t>
            </a:r>
            <a:r>
              <a:rPr lang="es-MX" sz="3200" b="1" i="1" dirty="0" smtClean="0"/>
              <a:t>directiva :</a:t>
            </a:r>
            <a:endParaRPr lang="es-MX" sz="3200" b="1" i="1" dirty="0"/>
          </a:p>
        </p:txBody>
      </p:sp>
    </p:spTree>
    <p:extLst>
      <p:ext uri="{BB962C8B-B14F-4D97-AF65-F5344CB8AC3E}">
        <p14:creationId xmlns:p14="http://schemas.microsoft.com/office/powerpoint/2010/main" val="320728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535" y="427915"/>
            <a:ext cx="4203511" cy="92612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979" y="1940575"/>
            <a:ext cx="3916906" cy="458423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6840" y="1940575"/>
            <a:ext cx="4326339" cy="461476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5"/>
          <a:srcRect t="823"/>
          <a:stretch/>
        </p:blipFill>
        <p:spPr>
          <a:xfrm>
            <a:off x="3664551" y="427915"/>
            <a:ext cx="1002984" cy="1307940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46980" y="890975"/>
            <a:ext cx="3262588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2000" b="1" i="1" dirty="0"/>
              <a:t>Materiales que fortalecen la función </a:t>
            </a:r>
            <a:r>
              <a:rPr lang="es-MX" sz="2000" b="1" i="1" dirty="0" smtClean="0"/>
              <a:t>directiva :</a:t>
            </a:r>
            <a:endParaRPr lang="es-MX" sz="2000" b="1" i="1" dirty="0"/>
          </a:p>
        </p:txBody>
      </p:sp>
    </p:spTree>
    <p:extLst>
      <p:ext uri="{BB962C8B-B14F-4D97-AF65-F5344CB8AC3E}">
        <p14:creationId xmlns:p14="http://schemas.microsoft.com/office/powerpoint/2010/main" val="28789669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386464" y="2758157"/>
            <a:ext cx="8530748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3200" b="1" i="1" dirty="0"/>
              <a:t>Instrumento que fortalece la función docente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372669" y="4072929"/>
            <a:ext cx="6190504" cy="584775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3200" b="1" i="1" dirty="0"/>
              <a:t>El diario de trabajo</a:t>
            </a:r>
          </a:p>
        </p:txBody>
      </p:sp>
    </p:spTree>
    <p:extLst>
      <p:ext uri="{BB962C8B-B14F-4D97-AF65-F5344CB8AC3E}">
        <p14:creationId xmlns:p14="http://schemas.microsoft.com/office/powerpoint/2010/main" val="323609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291720" y="463330"/>
            <a:ext cx="85307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dirty="0"/>
              <a:t>De forma individual leer los fragmentos del diario y destacar ideas que llamen su atención al respecto de los siguientes ejes de análisis:</a:t>
            </a:r>
          </a:p>
          <a:p>
            <a:pPr algn="just"/>
            <a:endParaRPr lang="es-MX" sz="2800" dirty="0"/>
          </a:p>
          <a:p>
            <a:pPr marL="457200" indent="-457200" algn="just">
              <a:buFontTx/>
              <a:buChar char="-"/>
            </a:pPr>
            <a:r>
              <a:rPr lang="es-MX" sz="2800" dirty="0"/>
              <a:t>Manifestaciones de niñas y niños.</a:t>
            </a:r>
          </a:p>
          <a:p>
            <a:pPr marL="457200" indent="-457200" algn="just">
              <a:buFontTx/>
              <a:buChar char="-"/>
            </a:pPr>
            <a:r>
              <a:rPr lang="es-MX" sz="2800" dirty="0"/>
              <a:t>Intervención docente.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291720" y="4418922"/>
            <a:ext cx="85307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dirty="0"/>
              <a:t>Construir en equipo una conclusión sobre la importancia de documentar las valoraciones del aprendizaje de niñas y niños y de los logros y dificultades de la propia práctica. 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291720" y="3288862"/>
            <a:ext cx="85307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dirty="0"/>
              <a:t>Formar equipos </a:t>
            </a:r>
            <a:r>
              <a:rPr lang="es-MX" sz="2800" dirty="0" smtClean="0"/>
              <a:t>y </a:t>
            </a:r>
            <a:r>
              <a:rPr lang="es-MX" sz="2800" b="1" dirty="0"/>
              <a:t>dialogar</a:t>
            </a:r>
            <a:r>
              <a:rPr lang="es-MX" sz="2800" dirty="0"/>
              <a:t> sobre sus </a:t>
            </a:r>
            <a:r>
              <a:rPr lang="es-MX" sz="2800" dirty="0" smtClean="0"/>
              <a:t>hallazgos de cada eje de análisis. </a:t>
            </a:r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153271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1131376" y="2693579"/>
            <a:ext cx="7315201" cy="1569660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3200" b="1" i="1" dirty="0"/>
              <a:t>¿Qué aspectos de los revisados el día de hoy considera se deben retomar en la jornada escolar de reforzamiento?</a:t>
            </a:r>
          </a:p>
        </p:txBody>
      </p:sp>
    </p:spTree>
    <p:extLst>
      <p:ext uri="{BB962C8B-B14F-4D97-AF65-F5344CB8AC3E}">
        <p14:creationId xmlns:p14="http://schemas.microsoft.com/office/powerpoint/2010/main" val="33939275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951470" y="2965622"/>
            <a:ext cx="74264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b="1" i="1" dirty="0"/>
              <a:t>Muchas gracias </a:t>
            </a:r>
          </a:p>
        </p:txBody>
      </p:sp>
    </p:spTree>
    <p:extLst>
      <p:ext uri="{BB962C8B-B14F-4D97-AF65-F5344CB8AC3E}">
        <p14:creationId xmlns:p14="http://schemas.microsoft.com/office/powerpoint/2010/main" val="3578539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173892" y="3076832"/>
            <a:ext cx="74264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i="1" dirty="0"/>
              <a:t>Todos a favor de la lectura</a:t>
            </a:r>
          </a:p>
        </p:txBody>
      </p:sp>
    </p:spTree>
    <p:extLst>
      <p:ext uri="{BB962C8B-B14F-4D97-AF65-F5344CB8AC3E}">
        <p14:creationId xmlns:p14="http://schemas.microsoft.com/office/powerpoint/2010/main" val="604592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3142178" y="1590457"/>
            <a:ext cx="29480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/>
              <a:t>Propósito</a:t>
            </a:r>
          </a:p>
        </p:txBody>
      </p:sp>
      <p:sp>
        <p:nvSpPr>
          <p:cNvPr id="5" name="Rectángulo 4"/>
          <p:cNvSpPr/>
          <p:nvPr/>
        </p:nvSpPr>
        <p:spPr>
          <a:xfrm>
            <a:off x="928421" y="2837463"/>
            <a:ext cx="737558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sz="2800" dirty="0">
                <a:latin typeface="Arial" panose="020B0604020202020204" pitchFamily="34" charset="0"/>
                <a:cs typeface="Arial" panose="020B0604020202020204" pitchFamily="34" charset="0"/>
              </a:rPr>
              <a:t>Reconocer los avances de la implementación de la ECIG  durante el ciclo escolar 2022-2023, a partir del análisis de las  experiencias y los resultados obtenidos</a:t>
            </a:r>
          </a:p>
        </p:txBody>
      </p:sp>
    </p:spTree>
    <p:extLst>
      <p:ext uri="{BB962C8B-B14F-4D97-AF65-F5344CB8AC3E}">
        <p14:creationId xmlns:p14="http://schemas.microsoft.com/office/powerpoint/2010/main" val="1229195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/>
          <p:cNvSpPr/>
          <p:nvPr/>
        </p:nvSpPr>
        <p:spPr>
          <a:xfrm>
            <a:off x="0" y="437322"/>
            <a:ext cx="9144000" cy="43732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/>
              <a:t>¿QUÉ ES L A ECIG?</a:t>
            </a:r>
          </a:p>
        </p:txBody>
      </p:sp>
      <p:grpSp>
        <p:nvGrpSpPr>
          <p:cNvPr id="20" name="object 35"/>
          <p:cNvGrpSpPr/>
          <p:nvPr/>
        </p:nvGrpSpPr>
        <p:grpSpPr>
          <a:xfrm>
            <a:off x="167055" y="1248478"/>
            <a:ext cx="8813172" cy="2932500"/>
            <a:chOff x="239150" y="726881"/>
            <a:chExt cx="8669655" cy="1953895"/>
          </a:xfrm>
        </p:grpSpPr>
        <p:sp>
          <p:nvSpPr>
            <p:cNvPr id="21" name="object 36"/>
            <p:cNvSpPr/>
            <p:nvPr/>
          </p:nvSpPr>
          <p:spPr>
            <a:xfrm>
              <a:off x="239141" y="1325219"/>
              <a:ext cx="8669655" cy="750570"/>
            </a:xfrm>
            <a:custGeom>
              <a:avLst/>
              <a:gdLst/>
              <a:ahLst/>
              <a:cxnLst/>
              <a:rect l="l" t="t" r="r" b="b"/>
              <a:pathLst>
                <a:path w="8669655" h="750569">
                  <a:moveTo>
                    <a:pt x="8669312" y="375285"/>
                  </a:moveTo>
                  <a:lnTo>
                    <a:pt x="8666569" y="324358"/>
                  </a:lnTo>
                  <a:lnTo>
                    <a:pt x="8658555" y="275513"/>
                  </a:lnTo>
                  <a:lnTo>
                    <a:pt x="8645665" y="229209"/>
                  </a:lnTo>
                  <a:lnTo>
                    <a:pt x="8628215" y="185864"/>
                  </a:lnTo>
                  <a:lnTo>
                    <a:pt x="8606599" y="145961"/>
                  </a:lnTo>
                  <a:lnTo>
                    <a:pt x="8581149" y="109918"/>
                  </a:lnTo>
                  <a:lnTo>
                    <a:pt x="8552243" y="78193"/>
                  </a:lnTo>
                  <a:lnTo>
                    <a:pt x="8520239" y="51231"/>
                  </a:lnTo>
                  <a:lnTo>
                    <a:pt x="8485480" y="29489"/>
                  </a:lnTo>
                  <a:lnTo>
                    <a:pt x="8448332" y="13398"/>
                  </a:lnTo>
                  <a:lnTo>
                    <a:pt x="8409165" y="3416"/>
                  </a:lnTo>
                  <a:lnTo>
                    <a:pt x="8388007" y="1651"/>
                  </a:lnTo>
                  <a:lnTo>
                    <a:pt x="8388007" y="952"/>
                  </a:lnTo>
                  <a:lnTo>
                    <a:pt x="8379701" y="952"/>
                  </a:lnTo>
                  <a:lnTo>
                    <a:pt x="8368322" y="0"/>
                  </a:lnTo>
                  <a:lnTo>
                    <a:pt x="8356930" y="952"/>
                  </a:lnTo>
                  <a:lnTo>
                    <a:pt x="312369" y="952"/>
                  </a:lnTo>
                  <a:lnTo>
                    <a:pt x="300990" y="0"/>
                  </a:lnTo>
                  <a:lnTo>
                    <a:pt x="289598" y="952"/>
                  </a:lnTo>
                  <a:lnTo>
                    <a:pt x="287997" y="952"/>
                  </a:lnTo>
                  <a:lnTo>
                    <a:pt x="287997" y="1092"/>
                  </a:lnTo>
                  <a:lnTo>
                    <a:pt x="260146" y="3416"/>
                  </a:lnTo>
                  <a:lnTo>
                    <a:pt x="220980" y="13398"/>
                  </a:lnTo>
                  <a:lnTo>
                    <a:pt x="183832" y="29489"/>
                  </a:lnTo>
                  <a:lnTo>
                    <a:pt x="149072" y="51231"/>
                  </a:lnTo>
                  <a:lnTo>
                    <a:pt x="117068" y="78193"/>
                  </a:lnTo>
                  <a:lnTo>
                    <a:pt x="88163" y="109918"/>
                  </a:lnTo>
                  <a:lnTo>
                    <a:pt x="62712" y="145961"/>
                  </a:lnTo>
                  <a:lnTo>
                    <a:pt x="41097" y="185864"/>
                  </a:lnTo>
                  <a:lnTo>
                    <a:pt x="23660" y="229209"/>
                  </a:lnTo>
                  <a:lnTo>
                    <a:pt x="10756" y="275513"/>
                  </a:lnTo>
                  <a:lnTo>
                    <a:pt x="2755" y="324358"/>
                  </a:lnTo>
                  <a:lnTo>
                    <a:pt x="0" y="375285"/>
                  </a:lnTo>
                  <a:lnTo>
                    <a:pt x="2755" y="426199"/>
                  </a:lnTo>
                  <a:lnTo>
                    <a:pt x="10756" y="475043"/>
                  </a:lnTo>
                  <a:lnTo>
                    <a:pt x="23660" y="521360"/>
                  </a:lnTo>
                  <a:lnTo>
                    <a:pt x="41097" y="564692"/>
                  </a:lnTo>
                  <a:lnTo>
                    <a:pt x="62712" y="604608"/>
                  </a:lnTo>
                  <a:lnTo>
                    <a:pt x="88163" y="640651"/>
                  </a:lnTo>
                  <a:lnTo>
                    <a:pt x="117068" y="672376"/>
                  </a:lnTo>
                  <a:lnTo>
                    <a:pt x="149072" y="699325"/>
                  </a:lnTo>
                  <a:lnTo>
                    <a:pt x="183832" y="721080"/>
                  </a:lnTo>
                  <a:lnTo>
                    <a:pt x="220980" y="737158"/>
                  </a:lnTo>
                  <a:lnTo>
                    <a:pt x="260146" y="747141"/>
                  </a:lnTo>
                  <a:lnTo>
                    <a:pt x="287997" y="749490"/>
                  </a:lnTo>
                  <a:lnTo>
                    <a:pt x="287997" y="749744"/>
                  </a:lnTo>
                  <a:lnTo>
                    <a:pt x="291147" y="749744"/>
                  </a:lnTo>
                  <a:lnTo>
                    <a:pt x="300990" y="750570"/>
                  </a:lnTo>
                  <a:lnTo>
                    <a:pt x="310819" y="749744"/>
                  </a:lnTo>
                  <a:lnTo>
                    <a:pt x="8358479" y="749744"/>
                  </a:lnTo>
                  <a:lnTo>
                    <a:pt x="8368322" y="750570"/>
                  </a:lnTo>
                  <a:lnTo>
                    <a:pt x="8378152" y="749744"/>
                  </a:lnTo>
                  <a:lnTo>
                    <a:pt x="8388007" y="749744"/>
                  </a:lnTo>
                  <a:lnTo>
                    <a:pt x="8388007" y="748919"/>
                  </a:lnTo>
                  <a:lnTo>
                    <a:pt x="8409165" y="747141"/>
                  </a:lnTo>
                  <a:lnTo>
                    <a:pt x="8448332" y="737158"/>
                  </a:lnTo>
                  <a:lnTo>
                    <a:pt x="8485480" y="721080"/>
                  </a:lnTo>
                  <a:lnTo>
                    <a:pt x="8520239" y="699325"/>
                  </a:lnTo>
                  <a:lnTo>
                    <a:pt x="8552243" y="672376"/>
                  </a:lnTo>
                  <a:lnTo>
                    <a:pt x="8581149" y="640651"/>
                  </a:lnTo>
                  <a:lnTo>
                    <a:pt x="8606599" y="604608"/>
                  </a:lnTo>
                  <a:lnTo>
                    <a:pt x="8628215" y="564692"/>
                  </a:lnTo>
                  <a:lnTo>
                    <a:pt x="8645665" y="521360"/>
                  </a:lnTo>
                  <a:lnTo>
                    <a:pt x="8658555" y="475043"/>
                  </a:lnTo>
                  <a:lnTo>
                    <a:pt x="8666569" y="426199"/>
                  </a:lnTo>
                  <a:lnTo>
                    <a:pt x="8669312" y="375285"/>
                  </a:lnTo>
                  <a:close/>
                </a:path>
              </a:pathLst>
            </a:custGeom>
            <a:solidFill>
              <a:srgbClr val="B9A8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37"/>
            <p:cNvSpPr/>
            <p:nvPr/>
          </p:nvSpPr>
          <p:spPr>
            <a:xfrm>
              <a:off x="1355761" y="731644"/>
              <a:ext cx="7200265" cy="1944370"/>
            </a:xfrm>
            <a:custGeom>
              <a:avLst/>
              <a:gdLst/>
              <a:ahLst/>
              <a:cxnLst/>
              <a:rect l="l" t="t" r="r" b="b"/>
              <a:pathLst>
                <a:path w="7200265" h="1944370">
                  <a:moveTo>
                    <a:pt x="7199999" y="1943999"/>
                  </a:moveTo>
                  <a:lnTo>
                    <a:pt x="0" y="1943999"/>
                  </a:lnTo>
                  <a:lnTo>
                    <a:pt x="0" y="0"/>
                  </a:lnTo>
                  <a:lnTo>
                    <a:pt x="7199999" y="0"/>
                  </a:lnTo>
                  <a:lnTo>
                    <a:pt x="7199999" y="1943999"/>
                  </a:lnTo>
                  <a:close/>
                </a:path>
              </a:pathLst>
            </a:custGeom>
            <a:solidFill>
              <a:srgbClr val="E7E1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38"/>
            <p:cNvSpPr/>
            <p:nvPr/>
          </p:nvSpPr>
          <p:spPr>
            <a:xfrm>
              <a:off x="1355761" y="731644"/>
              <a:ext cx="7200265" cy="1944370"/>
            </a:xfrm>
            <a:custGeom>
              <a:avLst/>
              <a:gdLst/>
              <a:ahLst/>
              <a:cxnLst/>
              <a:rect l="l" t="t" r="r" b="b"/>
              <a:pathLst>
                <a:path w="7200265" h="1944370">
                  <a:moveTo>
                    <a:pt x="0" y="0"/>
                  </a:moveTo>
                  <a:lnTo>
                    <a:pt x="7199999" y="0"/>
                  </a:lnTo>
                  <a:lnTo>
                    <a:pt x="7199999" y="1943999"/>
                  </a:lnTo>
                  <a:lnTo>
                    <a:pt x="0" y="19439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B9A8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39"/>
          <p:cNvSpPr txBox="1"/>
          <p:nvPr/>
        </p:nvSpPr>
        <p:spPr>
          <a:xfrm>
            <a:off x="1364319" y="1248478"/>
            <a:ext cx="6984365" cy="33353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4485" marR="5080" indent="-312420">
              <a:lnSpc>
                <a:spcPct val="138400"/>
              </a:lnSpc>
              <a:spcBef>
                <a:spcPts val="100"/>
              </a:spcBef>
              <a:buSzPct val="125000"/>
              <a:buChar char="•"/>
              <a:tabLst>
                <a:tab pos="324485" algn="l"/>
                <a:tab pos="325120" algn="l"/>
              </a:tabLst>
            </a:pPr>
            <a:r>
              <a:rPr sz="1600" spc="-5" dirty="0">
                <a:latin typeface="Arial MT"/>
                <a:cs typeface="Arial MT"/>
              </a:rPr>
              <a:t>Es</a:t>
            </a:r>
            <a:r>
              <a:rPr sz="1600" spc="10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una</a:t>
            </a:r>
            <a:r>
              <a:rPr sz="1600" spc="70" dirty="0">
                <a:latin typeface="Arial MT"/>
                <a:cs typeface="Arial MT"/>
              </a:rPr>
              <a:t> </a:t>
            </a:r>
            <a:r>
              <a:rPr sz="1600" b="1" spc="-5" dirty="0">
                <a:latin typeface="Arial"/>
                <a:cs typeface="Arial"/>
              </a:rPr>
              <a:t>intervención</a:t>
            </a:r>
            <a:r>
              <a:rPr sz="1600" b="1" spc="50" dirty="0">
                <a:latin typeface="Arial"/>
                <a:cs typeface="Arial"/>
              </a:rPr>
              <a:t> </a:t>
            </a:r>
            <a:r>
              <a:rPr sz="1600" spc="-5" dirty="0">
                <a:latin typeface="Arial MT"/>
                <a:cs typeface="Arial MT"/>
              </a:rPr>
              <a:t>de</a:t>
            </a:r>
            <a:r>
              <a:rPr sz="1600" spc="4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política</a:t>
            </a:r>
            <a:r>
              <a:rPr sz="1600" spc="10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pública</a:t>
            </a:r>
            <a:r>
              <a:rPr sz="1600" spc="3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del</a:t>
            </a:r>
            <a:r>
              <a:rPr sz="1600" spc="10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Gobierno</a:t>
            </a:r>
            <a:r>
              <a:rPr sz="1600" spc="1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del</a:t>
            </a:r>
            <a:r>
              <a:rPr sz="1600" spc="2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Estado</a:t>
            </a:r>
            <a:r>
              <a:rPr sz="1600" spc="3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</a:t>
            </a:r>
            <a:r>
              <a:rPr sz="1600" spc="114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México</a:t>
            </a:r>
            <a:r>
              <a:rPr sz="1600" spc="10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que </a:t>
            </a:r>
            <a:r>
              <a:rPr lang="es-MX" sz="1600" dirty="0">
                <a:latin typeface="Arial MT"/>
                <a:cs typeface="Arial MT"/>
              </a:rPr>
              <a:t>propone:</a:t>
            </a:r>
          </a:p>
          <a:p>
            <a:pPr marL="95250" marR="5080">
              <a:lnSpc>
                <a:spcPct val="138400"/>
              </a:lnSpc>
              <a:spcBef>
                <a:spcPts val="100"/>
              </a:spcBef>
              <a:buSzPct val="125000"/>
              <a:tabLst>
                <a:tab pos="273050" algn="l"/>
              </a:tabLst>
            </a:pPr>
            <a:r>
              <a:rPr sz="1600" spc="165" dirty="0">
                <a:latin typeface="Segoe UI Symbol"/>
                <a:cs typeface="Segoe UI Symbol"/>
              </a:rPr>
              <a:t>✔	</a:t>
            </a:r>
            <a:r>
              <a:rPr sz="1600" spc="-5" dirty="0">
                <a:latin typeface="Arial MT"/>
                <a:cs typeface="Arial MT"/>
              </a:rPr>
              <a:t>Reconocer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la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igualdad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género como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un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derecho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 err="1">
                <a:latin typeface="Arial MT"/>
                <a:cs typeface="Arial MT"/>
              </a:rPr>
              <a:t>humano</a:t>
            </a:r>
            <a:r>
              <a:rPr sz="1600" spc="-5" dirty="0">
                <a:latin typeface="Arial MT"/>
                <a:cs typeface="Arial MT"/>
              </a:rPr>
              <a:t>.</a:t>
            </a:r>
            <a:endParaRPr lang="es-MX" sz="1600" spc="-5" dirty="0">
              <a:latin typeface="Arial MT"/>
              <a:cs typeface="Arial MT"/>
            </a:endParaRPr>
          </a:p>
          <a:p>
            <a:pPr marL="95250">
              <a:lnSpc>
                <a:spcPct val="100000"/>
              </a:lnSpc>
              <a:spcBef>
                <a:spcPts val="580"/>
              </a:spcBef>
              <a:tabLst>
                <a:tab pos="273050" algn="l"/>
              </a:tabLst>
            </a:pPr>
            <a:r>
              <a:rPr lang="es-MX" sz="1600" spc="165" dirty="0">
                <a:latin typeface="Segoe UI Symbol"/>
                <a:cs typeface="Segoe UI Symbol"/>
              </a:rPr>
              <a:t>✔	</a:t>
            </a:r>
            <a:r>
              <a:rPr lang="es-MX" sz="1600" spc="-5" dirty="0">
                <a:latin typeface="Arial MT"/>
                <a:cs typeface="Arial MT"/>
              </a:rPr>
              <a:t>Promover</a:t>
            </a:r>
            <a:r>
              <a:rPr lang="es-MX" sz="1600" spc="-1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la</a:t>
            </a:r>
            <a:r>
              <a:rPr lang="es-MX" sz="1600" spc="-1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igualdad</a:t>
            </a:r>
            <a:r>
              <a:rPr lang="es-MX" sz="1600" spc="-1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entre</a:t>
            </a:r>
            <a:r>
              <a:rPr lang="es-MX" sz="1600" spc="-1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mujeres</a:t>
            </a:r>
            <a:r>
              <a:rPr lang="es-MX" sz="1600" spc="-15" dirty="0">
                <a:latin typeface="Arial MT"/>
                <a:cs typeface="Arial MT"/>
              </a:rPr>
              <a:t> </a:t>
            </a:r>
            <a:r>
              <a:rPr lang="es-MX" sz="1600" dirty="0">
                <a:latin typeface="Arial MT"/>
                <a:cs typeface="Arial MT"/>
              </a:rPr>
              <a:t>y</a:t>
            </a:r>
            <a:r>
              <a:rPr lang="es-MX" sz="1600" spc="-1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hombres.</a:t>
            </a:r>
            <a:endParaRPr lang="es-MX" sz="1600" dirty="0">
              <a:latin typeface="Arial MT"/>
              <a:cs typeface="Arial MT"/>
            </a:endParaRPr>
          </a:p>
          <a:p>
            <a:pPr marL="95250">
              <a:lnSpc>
                <a:spcPct val="100000"/>
              </a:lnSpc>
              <a:spcBef>
                <a:spcPts val="480"/>
              </a:spcBef>
              <a:tabLst>
                <a:tab pos="273050" algn="l"/>
              </a:tabLst>
            </a:pPr>
            <a:r>
              <a:rPr lang="es-MX" sz="1600" spc="165" dirty="0">
                <a:latin typeface="Segoe UI Symbol"/>
                <a:cs typeface="Segoe UI Symbol"/>
              </a:rPr>
              <a:t>✔	</a:t>
            </a:r>
            <a:r>
              <a:rPr lang="es-MX" sz="1600" spc="-5" dirty="0">
                <a:latin typeface="Arial MT"/>
                <a:cs typeface="Arial MT"/>
              </a:rPr>
              <a:t>Acabar con la discriminación </a:t>
            </a:r>
            <a:r>
              <a:rPr lang="es-MX" sz="1600" dirty="0">
                <a:latin typeface="Arial MT"/>
                <a:cs typeface="Arial MT"/>
              </a:rPr>
              <a:t>y</a:t>
            </a:r>
            <a:r>
              <a:rPr lang="es-MX" sz="1600" spc="-5" dirty="0">
                <a:latin typeface="Arial MT"/>
                <a:cs typeface="Arial MT"/>
              </a:rPr>
              <a:t> la</a:t>
            </a:r>
            <a:r>
              <a:rPr lang="es-MX" sz="160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violencia hacia niñas, adolescentes </a:t>
            </a:r>
            <a:r>
              <a:rPr lang="es-MX" sz="1600" dirty="0">
                <a:latin typeface="Arial MT"/>
                <a:cs typeface="Arial MT"/>
              </a:rPr>
              <a:t>y</a:t>
            </a:r>
            <a:r>
              <a:rPr lang="es-MX" sz="1600" spc="-5" dirty="0">
                <a:latin typeface="Arial MT"/>
                <a:cs typeface="Arial MT"/>
              </a:rPr>
              <a:t> mujeres.</a:t>
            </a:r>
            <a:endParaRPr lang="es-MX" sz="1600" dirty="0">
              <a:latin typeface="Arial MT"/>
              <a:cs typeface="Arial MT"/>
            </a:endParaRPr>
          </a:p>
          <a:p>
            <a:pPr marL="95250" algn="just">
              <a:spcBef>
                <a:spcPts val="480"/>
              </a:spcBef>
              <a:tabLst>
                <a:tab pos="273050" algn="l"/>
              </a:tabLst>
            </a:pPr>
            <a:r>
              <a:rPr lang="es-MX" sz="1600" spc="165" dirty="0">
                <a:latin typeface="Segoe UI Symbol"/>
                <a:cs typeface="Segoe UI Symbol"/>
              </a:rPr>
              <a:t>✔	</a:t>
            </a:r>
            <a:r>
              <a:rPr lang="es-MX" sz="1600" spc="-5" dirty="0">
                <a:latin typeface="Arial MT"/>
                <a:cs typeface="Arial MT"/>
              </a:rPr>
              <a:t>Fomentar</a:t>
            </a:r>
            <a:r>
              <a:rPr lang="es-MX" sz="1600" spc="17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un</a:t>
            </a:r>
            <a:r>
              <a:rPr lang="es-MX" sz="1600" spc="17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proceso</a:t>
            </a:r>
            <a:r>
              <a:rPr lang="es-MX" sz="1600" spc="17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de</a:t>
            </a:r>
            <a:r>
              <a:rPr lang="es-MX" sz="1600" spc="17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cambio</a:t>
            </a:r>
            <a:r>
              <a:rPr lang="es-MX" sz="1600" spc="17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institucional</a:t>
            </a:r>
            <a:r>
              <a:rPr lang="es-MX" sz="1600" spc="250" dirty="0">
                <a:latin typeface="Arial MT"/>
                <a:cs typeface="Arial MT"/>
              </a:rPr>
              <a:t> </a:t>
            </a:r>
            <a:r>
              <a:rPr lang="es-MX" sz="1600" dirty="0">
                <a:latin typeface="Arial MT"/>
                <a:cs typeface="Arial MT"/>
              </a:rPr>
              <a:t>y</a:t>
            </a:r>
            <a:r>
              <a:rPr lang="es-MX" sz="1600" spc="10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social</a:t>
            </a:r>
            <a:r>
              <a:rPr lang="es-MX" sz="1600" spc="18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que</a:t>
            </a:r>
            <a:r>
              <a:rPr lang="es-MX" sz="1600" spc="17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permita</a:t>
            </a:r>
            <a:r>
              <a:rPr lang="es-MX" sz="1600" spc="18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la</a:t>
            </a:r>
            <a:r>
              <a:rPr lang="es-MX" sz="1600" spc="18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igualdad</a:t>
            </a:r>
            <a:r>
              <a:rPr lang="es-MX" sz="1600" spc="17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de circunstancias</a:t>
            </a:r>
            <a:r>
              <a:rPr lang="es-MX" sz="1600" spc="195" dirty="0">
                <a:latin typeface="Arial MT"/>
                <a:cs typeface="Arial MT"/>
              </a:rPr>
              <a:t> </a:t>
            </a:r>
            <a:r>
              <a:rPr lang="es-MX" sz="1600" dirty="0">
                <a:latin typeface="Arial MT"/>
                <a:cs typeface="Arial MT"/>
              </a:rPr>
              <a:t>y</a:t>
            </a:r>
            <a:r>
              <a:rPr lang="es-MX" sz="1600" spc="5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una</a:t>
            </a:r>
            <a:r>
              <a:rPr lang="es-MX" sz="1600" spc="12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vida</a:t>
            </a:r>
            <a:r>
              <a:rPr lang="es-MX" sz="1600" spc="20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libre</a:t>
            </a:r>
            <a:r>
              <a:rPr lang="es-MX" sz="1600" spc="5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de</a:t>
            </a:r>
            <a:r>
              <a:rPr lang="es-MX" sz="1600" spc="12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violencia</a:t>
            </a:r>
            <a:r>
              <a:rPr lang="es-MX" sz="1600" spc="12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de</a:t>
            </a:r>
            <a:r>
              <a:rPr lang="es-MX" sz="1600" spc="12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las</a:t>
            </a:r>
            <a:r>
              <a:rPr lang="es-MX" sz="1600" spc="13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mexiquenses</a:t>
            </a:r>
            <a:r>
              <a:rPr lang="es-MX" sz="1600" spc="12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sin</a:t>
            </a:r>
            <a:r>
              <a:rPr lang="es-MX" sz="1600" spc="12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que</a:t>
            </a:r>
            <a:r>
              <a:rPr lang="es-MX" sz="1600" spc="12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el</a:t>
            </a:r>
            <a:r>
              <a:rPr lang="es-MX" sz="1600" spc="125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género </a:t>
            </a:r>
            <a:r>
              <a:rPr lang="es-MX" sz="1600" spc="-360" dirty="0">
                <a:latin typeface="Arial MT"/>
                <a:cs typeface="Arial MT"/>
              </a:rPr>
              <a:t> </a:t>
            </a:r>
            <a:r>
              <a:rPr lang="es-MX" sz="1600" spc="-5" dirty="0">
                <a:latin typeface="Arial MT"/>
                <a:cs typeface="Arial MT"/>
              </a:rPr>
              <a:t>limite</a:t>
            </a:r>
            <a:r>
              <a:rPr lang="es-MX" sz="1600" spc="-10" dirty="0">
                <a:latin typeface="Arial MT"/>
                <a:cs typeface="Arial MT"/>
              </a:rPr>
              <a:t> </a:t>
            </a:r>
            <a:r>
              <a:rPr lang="es-MX" sz="1600" dirty="0">
                <a:latin typeface="Arial MT"/>
                <a:cs typeface="Arial MT"/>
              </a:rPr>
              <a:t>su</a:t>
            </a:r>
            <a:r>
              <a:rPr lang="es-MX" sz="1600" spc="-5" dirty="0">
                <a:latin typeface="Arial MT"/>
                <a:cs typeface="Arial MT"/>
              </a:rPr>
              <a:t> pleno desarrollo.*</a:t>
            </a:r>
            <a:endParaRPr lang="es-MX" sz="1600" dirty="0">
              <a:latin typeface="Arial MT"/>
              <a:cs typeface="Arial MT"/>
            </a:endParaRPr>
          </a:p>
          <a:p>
            <a:pPr marL="95250">
              <a:lnSpc>
                <a:spcPct val="100000"/>
              </a:lnSpc>
              <a:spcBef>
                <a:spcPts val="480"/>
              </a:spcBef>
              <a:tabLst>
                <a:tab pos="273050" algn="l"/>
              </a:tabLst>
            </a:pPr>
            <a:endParaRPr lang="es-MX" sz="1600" dirty="0">
              <a:latin typeface="Arial MT"/>
              <a:cs typeface="Arial MT"/>
            </a:endParaRPr>
          </a:p>
          <a:p>
            <a:pPr marL="95250">
              <a:lnSpc>
                <a:spcPct val="100000"/>
              </a:lnSpc>
              <a:spcBef>
                <a:spcPts val="395"/>
              </a:spcBef>
              <a:tabLst>
                <a:tab pos="273050" algn="l"/>
              </a:tabLst>
            </a:pPr>
            <a:endParaRPr sz="1600" dirty="0">
              <a:latin typeface="Arial MT"/>
              <a:cs typeface="Arial MT"/>
            </a:endParaRPr>
          </a:p>
        </p:txBody>
      </p:sp>
      <p:grpSp>
        <p:nvGrpSpPr>
          <p:cNvPr id="33" name="object 42"/>
          <p:cNvGrpSpPr/>
          <p:nvPr/>
        </p:nvGrpSpPr>
        <p:grpSpPr>
          <a:xfrm>
            <a:off x="563712" y="2437826"/>
            <a:ext cx="504190" cy="504190"/>
            <a:chOff x="563712" y="1441534"/>
            <a:chExt cx="504190" cy="504190"/>
          </a:xfrm>
        </p:grpSpPr>
        <p:sp>
          <p:nvSpPr>
            <p:cNvPr id="34" name="object 43"/>
            <p:cNvSpPr/>
            <p:nvPr/>
          </p:nvSpPr>
          <p:spPr>
            <a:xfrm>
              <a:off x="563712" y="1441534"/>
              <a:ext cx="504190" cy="504190"/>
            </a:xfrm>
            <a:custGeom>
              <a:avLst/>
              <a:gdLst/>
              <a:ahLst/>
              <a:cxnLst/>
              <a:rect l="l" t="t" r="r" b="b"/>
              <a:pathLst>
                <a:path w="504190" h="504189">
                  <a:moveTo>
                    <a:pt x="255145" y="504099"/>
                  </a:moveTo>
                  <a:lnTo>
                    <a:pt x="211062" y="500738"/>
                  </a:lnTo>
                  <a:lnTo>
                    <a:pt x="167049" y="489281"/>
                  </a:lnTo>
                  <a:lnTo>
                    <a:pt x="125776" y="470181"/>
                  </a:lnTo>
                  <a:lnTo>
                    <a:pt x="89589" y="444781"/>
                  </a:lnTo>
                  <a:lnTo>
                    <a:pt x="58919" y="413992"/>
                  </a:lnTo>
                  <a:lnTo>
                    <a:pt x="34195" y="378724"/>
                  </a:lnTo>
                  <a:lnTo>
                    <a:pt x="15847" y="339886"/>
                  </a:lnTo>
                  <a:lnTo>
                    <a:pt x="4305" y="298391"/>
                  </a:lnTo>
                  <a:lnTo>
                    <a:pt x="0" y="255146"/>
                  </a:lnTo>
                  <a:lnTo>
                    <a:pt x="3360" y="211062"/>
                  </a:lnTo>
                  <a:lnTo>
                    <a:pt x="14817" y="167050"/>
                  </a:lnTo>
                  <a:lnTo>
                    <a:pt x="33918" y="125776"/>
                  </a:lnTo>
                  <a:lnTo>
                    <a:pt x="59318" y="89590"/>
                  </a:lnTo>
                  <a:lnTo>
                    <a:pt x="90107" y="58919"/>
                  </a:lnTo>
                  <a:lnTo>
                    <a:pt x="125375" y="34195"/>
                  </a:lnTo>
                  <a:lnTo>
                    <a:pt x="164212" y="15847"/>
                  </a:lnTo>
                  <a:lnTo>
                    <a:pt x="205708" y="4305"/>
                  </a:lnTo>
                  <a:lnTo>
                    <a:pt x="248953" y="0"/>
                  </a:lnTo>
                  <a:lnTo>
                    <a:pt x="293036" y="3360"/>
                  </a:lnTo>
                  <a:lnTo>
                    <a:pt x="337048" y="14817"/>
                  </a:lnTo>
                  <a:lnTo>
                    <a:pt x="378322" y="33918"/>
                  </a:lnTo>
                  <a:lnTo>
                    <a:pt x="414509" y="59318"/>
                  </a:lnTo>
                  <a:lnTo>
                    <a:pt x="445179" y="90107"/>
                  </a:lnTo>
                  <a:lnTo>
                    <a:pt x="469904" y="125375"/>
                  </a:lnTo>
                  <a:lnTo>
                    <a:pt x="488251" y="164212"/>
                  </a:lnTo>
                  <a:lnTo>
                    <a:pt x="499793" y="205708"/>
                  </a:lnTo>
                  <a:lnTo>
                    <a:pt x="504099" y="248953"/>
                  </a:lnTo>
                  <a:lnTo>
                    <a:pt x="500738" y="293037"/>
                  </a:lnTo>
                  <a:lnTo>
                    <a:pt x="489281" y="337049"/>
                  </a:lnTo>
                  <a:lnTo>
                    <a:pt x="470181" y="378322"/>
                  </a:lnTo>
                  <a:lnTo>
                    <a:pt x="444781" y="414509"/>
                  </a:lnTo>
                  <a:lnTo>
                    <a:pt x="413991" y="445180"/>
                  </a:lnTo>
                  <a:lnTo>
                    <a:pt x="378723" y="469904"/>
                  </a:lnTo>
                  <a:lnTo>
                    <a:pt x="339886" y="488252"/>
                  </a:lnTo>
                  <a:lnTo>
                    <a:pt x="298390" y="499793"/>
                  </a:lnTo>
                  <a:lnTo>
                    <a:pt x="255145" y="504099"/>
                  </a:lnTo>
                  <a:close/>
                </a:path>
              </a:pathLst>
            </a:custGeom>
            <a:solidFill>
              <a:srgbClr val="E7E1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5" name="object 4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307" y="1610220"/>
              <a:ext cx="111621" cy="192360"/>
            </a:xfrm>
            <a:prstGeom prst="rect">
              <a:avLst/>
            </a:prstGeom>
          </p:spPr>
        </p:pic>
      </p:grpSp>
      <p:sp>
        <p:nvSpPr>
          <p:cNvPr id="36" name="object 45"/>
          <p:cNvSpPr txBox="1"/>
          <p:nvPr/>
        </p:nvSpPr>
        <p:spPr>
          <a:xfrm>
            <a:off x="710895" y="2532172"/>
            <a:ext cx="19494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 Black"/>
                <a:cs typeface="Arial Black"/>
              </a:rPr>
              <a:t>1</a:t>
            </a:r>
          </a:p>
        </p:txBody>
      </p:sp>
      <p:sp>
        <p:nvSpPr>
          <p:cNvPr id="37" name="object 34"/>
          <p:cNvSpPr txBox="1"/>
          <p:nvPr/>
        </p:nvSpPr>
        <p:spPr>
          <a:xfrm>
            <a:off x="1714500" y="4295467"/>
            <a:ext cx="7429500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33600">
              <a:lnSpc>
                <a:spcPct val="100000"/>
              </a:lnSpc>
              <a:spcBef>
                <a:spcPts val="50"/>
              </a:spcBef>
            </a:pPr>
            <a:r>
              <a:rPr sz="1000" spc="-195" dirty="0">
                <a:latin typeface="Tahoma"/>
                <a:cs typeface="Tahoma"/>
              </a:rPr>
              <a:t>*</a:t>
            </a:r>
            <a:r>
              <a:rPr sz="1000" spc="-140" dirty="0">
                <a:latin typeface="Tahoma"/>
                <a:cs typeface="Tahoma"/>
              </a:rPr>
              <a:t> </a:t>
            </a:r>
            <a:r>
              <a:rPr sz="1000" spc="20" dirty="0">
                <a:latin typeface="Tahoma"/>
                <a:cs typeface="Tahoma"/>
              </a:rPr>
              <a:t>Plan</a:t>
            </a:r>
            <a:r>
              <a:rPr sz="1000" spc="-40" dirty="0">
                <a:latin typeface="Tahoma"/>
                <a:cs typeface="Tahoma"/>
              </a:rPr>
              <a:t> </a:t>
            </a:r>
            <a:r>
              <a:rPr sz="1000" spc="20" dirty="0">
                <a:latin typeface="Tahoma"/>
                <a:cs typeface="Tahoma"/>
              </a:rPr>
              <a:t>de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spc="5" dirty="0">
                <a:latin typeface="Tahoma"/>
                <a:cs typeface="Tahoma"/>
              </a:rPr>
              <a:t>Desarrollo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spc="10" dirty="0">
                <a:latin typeface="Tahoma"/>
                <a:cs typeface="Tahoma"/>
              </a:rPr>
              <a:t>del</a:t>
            </a:r>
            <a:r>
              <a:rPr sz="1000" spc="-35" dirty="0">
                <a:latin typeface="Tahoma"/>
                <a:cs typeface="Tahoma"/>
              </a:rPr>
              <a:t> </a:t>
            </a:r>
            <a:r>
              <a:rPr sz="1000" spc="25" dirty="0">
                <a:latin typeface="Tahoma"/>
                <a:cs typeface="Tahoma"/>
              </a:rPr>
              <a:t>Estado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spc="20" dirty="0">
                <a:latin typeface="Tahoma"/>
                <a:cs typeface="Tahoma"/>
              </a:rPr>
              <a:t>de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spc="30" dirty="0">
                <a:latin typeface="Tahoma"/>
                <a:cs typeface="Tahoma"/>
              </a:rPr>
              <a:t>México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dirty="0">
                <a:latin typeface="Tahoma"/>
                <a:cs typeface="Tahoma"/>
              </a:rPr>
              <a:t>2017-2023.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spc="15" dirty="0">
                <a:latin typeface="Tahoma"/>
                <a:cs typeface="Tahoma"/>
              </a:rPr>
              <a:t>Gobierno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spc="10" dirty="0">
                <a:latin typeface="Tahoma"/>
                <a:cs typeface="Tahoma"/>
              </a:rPr>
              <a:t>del</a:t>
            </a:r>
            <a:r>
              <a:rPr sz="1000" spc="-35" dirty="0">
                <a:latin typeface="Tahoma"/>
                <a:cs typeface="Tahoma"/>
              </a:rPr>
              <a:t> </a:t>
            </a:r>
            <a:r>
              <a:rPr sz="1000" spc="25" dirty="0">
                <a:latin typeface="Tahoma"/>
                <a:cs typeface="Tahoma"/>
              </a:rPr>
              <a:t>Estado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spc="20" dirty="0">
                <a:latin typeface="Tahoma"/>
                <a:cs typeface="Tahoma"/>
              </a:rPr>
              <a:t>de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spc="25" dirty="0">
                <a:latin typeface="Tahoma"/>
                <a:cs typeface="Tahoma"/>
              </a:rPr>
              <a:t>México,</a:t>
            </a:r>
            <a:r>
              <a:rPr sz="1000" spc="-30" dirty="0">
                <a:latin typeface="Tahoma"/>
                <a:cs typeface="Tahoma"/>
              </a:rPr>
              <a:t> </a:t>
            </a:r>
            <a:r>
              <a:rPr sz="1000" spc="-5" dirty="0">
                <a:latin typeface="Tahoma"/>
                <a:cs typeface="Tahoma"/>
              </a:rPr>
              <a:t>2018.</a:t>
            </a:r>
            <a:endParaRPr sz="1000" dirty="0">
              <a:latin typeface="Tahoma"/>
              <a:cs typeface="Tahoma"/>
            </a:endParaRPr>
          </a:p>
        </p:txBody>
      </p:sp>
      <p:sp>
        <p:nvSpPr>
          <p:cNvPr id="38" name="object 7"/>
          <p:cNvSpPr/>
          <p:nvPr/>
        </p:nvSpPr>
        <p:spPr>
          <a:xfrm>
            <a:off x="8344042" y="5136429"/>
            <a:ext cx="673872" cy="1063474"/>
          </a:xfrm>
          <a:custGeom>
            <a:avLst/>
            <a:gdLst/>
            <a:ahLst/>
            <a:cxnLst/>
            <a:rect l="l" t="t" r="r" b="b"/>
            <a:pathLst>
              <a:path w="601979" h="749935">
                <a:moveTo>
                  <a:pt x="601980" y="370801"/>
                </a:moveTo>
                <a:lnTo>
                  <a:pt x="599236" y="320484"/>
                </a:lnTo>
                <a:lnTo>
                  <a:pt x="591223" y="272224"/>
                </a:lnTo>
                <a:lnTo>
                  <a:pt x="578332" y="226466"/>
                </a:lnTo>
                <a:lnTo>
                  <a:pt x="560882" y="183654"/>
                </a:lnTo>
                <a:lnTo>
                  <a:pt x="539267" y="144221"/>
                </a:lnTo>
                <a:lnTo>
                  <a:pt x="513816" y="108610"/>
                </a:lnTo>
                <a:lnTo>
                  <a:pt x="484911" y="77266"/>
                </a:lnTo>
                <a:lnTo>
                  <a:pt x="452907" y="50622"/>
                </a:lnTo>
                <a:lnTo>
                  <a:pt x="418147" y="29133"/>
                </a:lnTo>
                <a:lnTo>
                  <a:pt x="381000" y="13246"/>
                </a:lnTo>
                <a:lnTo>
                  <a:pt x="341833" y="3390"/>
                </a:lnTo>
                <a:lnTo>
                  <a:pt x="300990" y="0"/>
                </a:lnTo>
                <a:lnTo>
                  <a:pt x="288112" y="1079"/>
                </a:lnTo>
                <a:lnTo>
                  <a:pt x="288112" y="0"/>
                </a:lnTo>
                <a:lnTo>
                  <a:pt x="231000" y="0"/>
                </a:lnTo>
                <a:lnTo>
                  <a:pt x="231000" y="10731"/>
                </a:lnTo>
                <a:lnTo>
                  <a:pt x="220980" y="13246"/>
                </a:lnTo>
                <a:lnTo>
                  <a:pt x="183832" y="29133"/>
                </a:lnTo>
                <a:lnTo>
                  <a:pt x="149072" y="50622"/>
                </a:lnTo>
                <a:lnTo>
                  <a:pt x="117068" y="77266"/>
                </a:lnTo>
                <a:lnTo>
                  <a:pt x="88163" y="108610"/>
                </a:lnTo>
                <a:lnTo>
                  <a:pt x="62712" y="144221"/>
                </a:lnTo>
                <a:lnTo>
                  <a:pt x="41097" y="183654"/>
                </a:lnTo>
                <a:lnTo>
                  <a:pt x="23660" y="226466"/>
                </a:lnTo>
                <a:lnTo>
                  <a:pt x="10756" y="272224"/>
                </a:lnTo>
                <a:lnTo>
                  <a:pt x="2743" y="320484"/>
                </a:lnTo>
                <a:lnTo>
                  <a:pt x="0" y="370801"/>
                </a:lnTo>
                <a:lnTo>
                  <a:pt x="2743" y="421119"/>
                </a:lnTo>
                <a:lnTo>
                  <a:pt x="10756" y="469379"/>
                </a:lnTo>
                <a:lnTo>
                  <a:pt x="23660" y="515137"/>
                </a:lnTo>
                <a:lnTo>
                  <a:pt x="41097" y="557949"/>
                </a:lnTo>
                <a:lnTo>
                  <a:pt x="62712" y="597382"/>
                </a:lnTo>
                <a:lnTo>
                  <a:pt x="88163" y="632993"/>
                </a:lnTo>
                <a:lnTo>
                  <a:pt x="117068" y="664337"/>
                </a:lnTo>
                <a:lnTo>
                  <a:pt x="149072" y="690968"/>
                </a:lnTo>
                <a:lnTo>
                  <a:pt x="183832" y="712457"/>
                </a:lnTo>
                <a:lnTo>
                  <a:pt x="220980" y="728357"/>
                </a:lnTo>
                <a:lnTo>
                  <a:pt x="231000" y="730885"/>
                </a:lnTo>
                <a:lnTo>
                  <a:pt x="231000" y="749617"/>
                </a:lnTo>
                <a:lnTo>
                  <a:pt x="288112" y="749617"/>
                </a:lnTo>
                <a:lnTo>
                  <a:pt x="288112" y="740537"/>
                </a:lnTo>
                <a:lnTo>
                  <a:pt x="300990" y="741603"/>
                </a:lnTo>
                <a:lnTo>
                  <a:pt x="341833" y="738212"/>
                </a:lnTo>
                <a:lnTo>
                  <a:pt x="381000" y="728357"/>
                </a:lnTo>
                <a:lnTo>
                  <a:pt x="418147" y="712457"/>
                </a:lnTo>
                <a:lnTo>
                  <a:pt x="452907" y="690968"/>
                </a:lnTo>
                <a:lnTo>
                  <a:pt x="484911" y="664337"/>
                </a:lnTo>
                <a:lnTo>
                  <a:pt x="513816" y="632993"/>
                </a:lnTo>
                <a:lnTo>
                  <a:pt x="539267" y="597382"/>
                </a:lnTo>
                <a:lnTo>
                  <a:pt x="560882" y="557949"/>
                </a:lnTo>
                <a:lnTo>
                  <a:pt x="578332" y="515137"/>
                </a:lnTo>
                <a:lnTo>
                  <a:pt x="591223" y="469379"/>
                </a:lnTo>
                <a:lnTo>
                  <a:pt x="599236" y="421119"/>
                </a:lnTo>
                <a:lnTo>
                  <a:pt x="601980" y="370801"/>
                </a:lnTo>
                <a:close/>
              </a:path>
            </a:pathLst>
          </a:custGeom>
          <a:solidFill>
            <a:srgbClr val="FFB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9"/>
          <p:cNvSpPr/>
          <p:nvPr/>
        </p:nvSpPr>
        <p:spPr>
          <a:xfrm>
            <a:off x="237528" y="5173073"/>
            <a:ext cx="1125178" cy="990187"/>
          </a:xfrm>
          <a:custGeom>
            <a:avLst/>
            <a:gdLst/>
            <a:ahLst/>
            <a:cxnLst/>
            <a:rect l="l" t="t" r="r" b="b"/>
            <a:pathLst>
              <a:path w="1129665" h="749935">
                <a:moveTo>
                  <a:pt x="1129588" y="0"/>
                </a:moveTo>
                <a:lnTo>
                  <a:pt x="300990" y="0"/>
                </a:lnTo>
                <a:lnTo>
                  <a:pt x="286702" y="0"/>
                </a:lnTo>
                <a:lnTo>
                  <a:pt x="286702" y="1193"/>
                </a:lnTo>
                <a:lnTo>
                  <a:pt x="220980" y="13246"/>
                </a:lnTo>
                <a:lnTo>
                  <a:pt x="183832" y="29133"/>
                </a:lnTo>
                <a:lnTo>
                  <a:pt x="149072" y="50622"/>
                </a:lnTo>
                <a:lnTo>
                  <a:pt x="117068" y="77266"/>
                </a:lnTo>
                <a:lnTo>
                  <a:pt x="88163" y="108610"/>
                </a:lnTo>
                <a:lnTo>
                  <a:pt x="62712" y="144221"/>
                </a:lnTo>
                <a:lnTo>
                  <a:pt x="41097" y="183654"/>
                </a:lnTo>
                <a:lnTo>
                  <a:pt x="23660" y="226466"/>
                </a:lnTo>
                <a:lnTo>
                  <a:pt x="10756" y="272224"/>
                </a:lnTo>
                <a:lnTo>
                  <a:pt x="2755" y="320484"/>
                </a:lnTo>
                <a:lnTo>
                  <a:pt x="0" y="370801"/>
                </a:lnTo>
                <a:lnTo>
                  <a:pt x="2755" y="421119"/>
                </a:lnTo>
                <a:lnTo>
                  <a:pt x="10756" y="469379"/>
                </a:lnTo>
                <a:lnTo>
                  <a:pt x="23660" y="515137"/>
                </a:lnTo>
                <a:lnTo>
                  <a:pt x="41097" y="557949"/>
                </a:lnTo>
                <a:lnTo>
                  <a:pt x="62712" y="597382"/>
                </a:lnTo>
                <a:lnTo>
                  <a:pt x="88163" y="632993"/>
                </a:lnTo>
                <a:lnTo>
                  <a:pt x="117068" y="664337"/>
                </a:lnTo>
                <a:lnTo>
                  <a:pt x="149072" y="690968"/>
                </a:lnTo>
                <a:lnTo>
                  <a:pt x="183832" y="712457"/>
                </a:lnTo>
                <a:lnTo>
                  <a:pt x="220980" y="728357"/>
                </a:lnTo>
                <a:lnTo>
                  <a:pt x="260146" y="738212"/>
                </a:lnTo>
                <a:lnTo>
                  <a:pt x="286702" y="740422"/>
                </a:lnTo>
                <a:lnTo>
                  <a:pt x="286702" y="749617"/>
                </a:lnTo>
                <a:lnTo>
                  <a:pt x="1129588" y="749617"/>
                </a:lnTo>
                <a:lnTo>
                  <a:pt x="1129588" y="0"/>
                </a:lnTo>
                <a:close/>
              </a:path>
            </a:pathLst>
          </a:custGeom>
          <a:solidFill>
            <a:srgbClr val="FFB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10"/>
          <p:cNvSpPr/>
          <p:nvPr/>
        </p:nvSpPr>
        <p:spPr>
          <a:xfrm>
            <a:off x="658570" y="5418146"/>
            <a:ext cx="504190" cy="504190"/>
          </a:xfrm>
          <a:custGeom>
            <a:avLst/>
            <a:gdLst/>
            <a:ahLst/>
            <a:cxnLst/>
            <a:rect l="l" t="t" r="r" b="b"/>
            <a:pathLst>
              <a:path w="504190" h="504189">
                <a:moveTo>
                  <a:pt x="255145" y="504099"/>
                </a:moveTo>
                <a:lnTo>
                  <a:pt x="211062" y="500738"/>
                </a:lnTo>
                <a:lnTo>
                  <a:pt x="167049" y="489282"/>
                </a:lnTo>
                <a:lnTo>
                  <a:pt x="125776" y="470181"/>
                </a:lnTo>
                <a:lnTo>
                  <a:pt x="89589" y="444781"/>
                </a:lnTo>
                <a:lnTo>
                  <a:pt x="58919" y="413992"/>
                </a:lnTo>
                <a:lnTo>
                  <a:pt x="34195" y="378724"/>
                </a:lnTo>
                <a:lnTo>
                  <a:pt x="15847" y="339887"/>
                </a:lnTo>
                <a:lnTo>
                  <a:pt x="4305" y="298391"/>
                </a:lnTo>
                <a:lnTo>
                  <a:pt x="0" y="255146"/>
                </a:lnTo>
                <a:lnTo>
                  <a:pt x="3360" y="211062"/>
                </a:lnTo>
                <a:lnTo>
                  <a:pt x="14817" y="167050"/>
                </a:lnTo>
                <a:lnTo>
                  <a:pt x="33918" y="125777"/>
                </a:lnTo>
                <a:lnTo>
                  <a:pt x="59318" y="89590"/>
                </a:lnTo>
                <a:lnTo>
                  <a:pt x="90107" y="58919"/>
                </a:lnTo>
                <a:lnTo>
                  <a:pt x="125375" y="34195"/>
                </a:lnTo>
                <a:lnTo>
                  <a:pt x="164212" y="15847"/>
                </a:lnTo>
                <a:lnTo>
                  <a:pt x="205708" y="4305"/>
                </a:lnTo>
                <a:lnTo>
                  <a:pt x="248953" y="0"/>
                </a:lnTo>
                <a:lnTo>
                  <a:pt x="293036" y="3360"/>
                </a:lnTo>
                <a:lnTo>
                  <a:pt x="337049" y="14817"/>
                </a:lnTo>
                <a:lnTo>
                  <a:pt x="378322" y="33918"/>
                </a:lnTo>
                <a:lnTo>
                  <a:pt x="414509" y="59318"/>
                </a:lnTo>
                <a:lnTo>
                  <a:pt x="445179" y="90107"/>
                </a:lnTo>
                <a:lnTo>
                  <a:pt x="469904" y="125375"/>
                </a:lnTo>
                <a:lnTo>
                  <a:pt x="488251" y="164212"/>
                </a:lnTo>
                <a:lnTo>
                  <a:pt x="499793" y="205708"/>
                </a:lnTo>
                <a:lnTo>
                  <a:pt x="504099" y="248953"/>
                </a:lnTo>
                <a:lnTo>
                  <a:pt x="500738" y="293037"/>
                </a:lnTo>
                <a:lnTo>
                  <a:pt x="489282" y="337049"/>
                </a:lnTo>
                <a:lnTo>
                  <a:pt x="470181" y="378322"/>
                </a:lnTo>
                <a:lnTo>
                  <a:pt x="444781" y="414509"/>
                </a:lnTo>
                <a:lnTo>
                  <a:pt x="413991" y="445180"/>
                </a:lnTo>
                <a:lnTo>
                  <a:pt x="378723" y="469904"/>
                </a:lnTo>
                <a:lnTo>
                  <a:pt x="339886" y="488252"/>
                </a:lnTo>
                <a:lnTo>
                  <a:pt x="298390" y="499793"/>
                </a:lnTo>
                <a:lnTo>
                  <a:pt x="255145" y="504099"/>
                </a:lnTo>
                <a:close/>
              </a:path>
            </a:pathLst>
          </a:custGeom>
          <a:solidFill>
            <a:srgbClr val="FAE9B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2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85489" y="5555674"/>
            <a:ext cx="159432" cy="192360"/>
          </a:xfrm>
          <a:prstGeom prst="rect">
            <a:avLst/>
          </a:prstGeom>
        </p:spPr>
      </p:pic>
      <p:sp>
        <p:nvSpPr>
          <p:cNvPr id="43" name="object 12"/>
          <p:cNvSpPr txBox="1"/>
          <p:nvPr/>
        </p:nvSpPr>
        <p:spPr>
          <a:xfrm>
            <a:off x="1368732" y="4909708"/>
            <a:ext cx="7252875" cy="1482457"/>
          </a:xfrm>
          <a:prstGeom prst="rect">
            <a:avLst/>
          </a:prstGeom>
          <a:solidFill>
            <a:srgbClr val="FEEDB6"/>
          </a:solidFill>
          <a:ln w="9524">
            <a:solidFill>
              <a:srgbClr val="F7BF45"/>
            </a:solidFill>
          </a:ln>
        </p:spPr>
        <p:txBody>
          <a:bodyPr vert="horz" wrap="square" lIns="0" tIns="5080" rIns="0" bIns="0" rtlCol="0">
            <a:spAutoFit/>
          </a:bodyPr>
          <a:lstStyle/>
          <a:p>
            <a:pPr marL="336550" indent="-313055">
              <a:lnSpc>
                <a:spcPct val="150000"/>
              </a:lnSpc>
              <a:spcBef>
                <a:spcPts val="40"/>
              </a:spcBef>
              <a:buSzPct val="125000"/>
              <a:buChar char="•"/>
              <a:tabLst>
                <a:tab pos="335915" algn="l"/>
                <a:tab pos="337185" algn="l"/>
              </a:tabLst>
            </a:pP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sz="1600" spc="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una</a:t>
            </a:r>
            <a:r>
              <a:rPr sz="1600" spc="-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medida</a:t>
            </a:r>
            <a:r>
              <a:rPr sz="1600" spc="8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600" spc="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b="1" spc="-5" dirty="0">
                <a:latin typeface="Arial" panose="020B0604020202020204" pitchFamily="34" charset="0"/>
                <a:cs typeface="Arial" panose="020B0604020202020204" pitchFamily="34" charset="0"/>
              </a:rPr>
              <a:t>prevención</a:t>
            </a:r>
            <a:r>
              <a:rPr sz="1600" b="1" spc="8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600" spc="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sz="1600" spc="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violencia</a:t>
            </a:r>
            <a:r>
              <a:rPr sz="1600" spc="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hacia</a:t>
            </a:r>
            <a:r>
              <a:rPr sz="1600" spc="7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niñas,</a:t>
            </a:r>
            <a:r>
              <a:rPr sz="1600" spc="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adolescentes</a:t>
            </a:r>
            <a:r>
              <a:rPr sz="1600" spc="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sz="1600" spc="6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 err="1">
                <a:latin typeface="Arial" panose="020B0604020202020204" pitchFamily="34" charset="0"/>
                <a:cs typeface="Arial" panose="020B0604020202020204" pitchFamily="34" charset="0"/>
              </a:rPr>
              <a:t>mujeres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través de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educación, con el objetivo de </a:t>
            </a:r>
            <a:r>
              <a:rPr sz="1600" spc="-5" dirty="0" err="1">
                <a:latin typeface="Arial" panose="020B0604020202020204" pitchFamily="34" charset="0"/>
                <a:cs typeface="Arial" panose="020B0604020202020204" pitchFamily="34" charset="0"/>
              </a:rPr>
              <a:t>desarrollar</a:t>
            </a:r>
            <a:r>
              <a:rPr lang="es-MX" sz="1600" spc="-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 err="1">
                <a:latin typeface="Arial" panose="020B0604020202020204" pitchFamily="34" charset="0"/>
                <a:cs typeface="Arial" panose="020B0604020202020204" pitchFamily="34" charset="0"/>
              </a:rPr>
              <a:t>aprendizajes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 significativos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para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practicar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y</a:t>
            </a:r>
            <a:r>
              <a:rPr sz="1600" spc="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promover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la</a:t>
            </a:r>
            <a:r>
              <a:rPr sz="1600" spc="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igualdad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género,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respeto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a</a:t>
            </a:r>
            <a:r>
              <a:rPr sz="1600" spc="38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los</a:t>
            </a:r>
            <a:r>
              <a:rPr sz="1600" spc="38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derechos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humanos</a:t>
            </a:r>
            <a:r>
              <a:rPr sz="1600" spc="-1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de todas las personas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sz="1600" spc="-5" dirty="0">
                <a:latin typeface="Arial" panose="020B0604020202020204" pitchFamily="34" charset="0"/>
                <a:cs typeface="Arial" panose="020B0604020202020204" pitchFamily="34" charset="0"/>
              </a:rPr>
              <a:t> cultura de paz.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object 13"/>
          <p:cNvSpPr txBox="1"/>
          <p:nvPr/>
        </p:nvSpPr>
        <p:spPr>
          <a:xfrm>
            <a:off x="807469" y="5494985"/>
            <a:ext cx="19494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 Black"/>
                <a:cs typeface="Arial Black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91576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437322"/>
            <a:ext cx="9144000" cy="43732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/>
              <a:t>¿QUÉ ES L A ECIG?</a:t>
            </a:r>
          </a:p>
        </p:txBody>
      </p:sp>
      <p:grpSp>
        <p:nvGrpSpPr>
          <p:cNvPr id="3" name="object 14"/>
          <p:cNvGrpSpPr/>
          <p:nvPr/>
        </p:nvGrpSpPr>
        <p:grpSpPr>
          <a:xfrm>
            <a:off x="95535" y="1338954"/>
            <a:ext cx="9009602" cy="1854623"/>
            <a:chOff x="239150" y="4157441"/>
            <a:chExt cx="8702040" cy="1089660"/>
          </a:xfrm>
        </p:grpSpPr>
        <p:sp>
          <p:nvSpPr>
            <p:cNvPr id="4" name="object 15"/>
            <p:cNvSpPr/>
            <p:nvPr/>
          </p:nvSpPr>
          <p:spPr>
            <a:xfrm>
              <a:off x="239141" y="4335119"/>
              <a:ext cx="8702040" cy="753110"/>
            </a:xfrm>
            <a:custGeom>
              <a:avLst/>
              <a:gdLst/>
              <a:ahLst/>
              <a:cxnLst/>
              <a:rect l="l" t="t" r="r" b="b"/>
              <a:pathLst>
                <a:path w="8702040" h="753110">
                  <a:moveTo>
                    <a:pt x="1115999" y="2997"/>
                  </a:moveTo>
                  <a:lnTo>
                    <a:pt x="300990" y="2997"/>
                  </a:lnTo>
                  <a:lnTo>
                    <a:pt x="286702" y="2997"/>
                  </a:lnTo>
                  <a:lnTo>
                    <a:pt x="286702" y="4203"/>
                  </a:lnTo>
                  <a:lnTo>
                    <a:pt x="220980" y="16370"/>
                  </a:lnTo>
                  <a:lnTo>
                    <a:pt x="183832" y="32410"/>
                  </a:lnTo>
                  <a:lnTo>
                    <a:pt x="149072" y="54114"/>
                  </a:lnTo>
                  <a:lnTo>
                    <a:pt x="117068" y="81000"/>
                  </a:lnTo>
                  <a:lnTo>
                    <a:pt x="88163" y="112649"/>
                  </a:lnTo>
                  <a:lnTo>
                    <a:pt x="62712" y="148615"/>
                  </a:lnTo>
                  <a:lnTo>
                    <a:pt x="41097" y="188429"/>
                  </a:lnTo>
                  <a:lnTo>
                    <a:pt x="23660" y="231660"/>
                  </a:lnTo>
                  <a:lnTo>
                    <a:pt x="10756" y="277863"/>
                  </a:lnTo>
                  <a:lnTo>
                    <a:pt x="2755" y="326593"/>
                  </a:lnTo>
                  <a:lnTo>
                    <a:pt x="0" y="377393"/>
                  </a:lnTo>
                  <a:lnTo>
                    <a:pt x="2755" y="428193"/>
                  </a:lnTo>
                  <a:lnTo>
                    <a:pt x="10756" y="476923"/>
                  </a:lnTo>
                  <a:lnTo>
                    <a:pt x="23660" y="523125"/>
                  </a:lnTo>
                  <a:lnTo>
                    <a:pt x="41097" y="566356"/>
                  </a:lnTo>
                  <a:lnTo>
                    <a:pt x="62712" y="606183"/>
                  </a:lnTo>
                  <a:lnTo>
                    <a:pt x="88163" y="642137"/>
                  </a:lnTo>
                  <a:lnTo>
                    <a:pt x="117068" y="673785"/>
                  </a:lnTo>
                  <a:lnTo>
                    <a:pt x="149072" y="700671"/>
                  </a:lnTo>
                  <a:lnTo>
                    <a:pt x="183832" y="722376"/>
                  </a:lnTo>
                  <a:lnTo>
                    <a:pt x="220980" y="738416"/>
                  </a:lnTo>
                  <a:lnTo>
                    <a:pt x="260146" y="748372"/>
                  </a:lnTo>
                  <a:lnTo>
                    <a:pt x="286702" y="750595"/>
                  </a:lnTo>
                  <a:lnTo>
                    <a:pt x="286702" y="752614"/>
                  </a:lnTo>
                  <a:lnTo>
                    <a:pt x="1115999" y="752614"/>
                  </a:lnTo>
                  <a:lnTo>
                    <a:pt x="1115999" y="2997"/>
                  </a:lnTo>
                  <a:close/>
                </a:path>
                <a:path w="8702040" h="753110">
                  <a:moveTo>
                    <a:pt x="8701976" y="375285"/>
                  </a:moveTo>
                  <a:lnTo>
                    <a:pt x="8699233" y="324358"/>
                  </a:lnTo>
                  <a:lnTo>
                    <a:pt x="8691232" y="275513"/>
                  </a:lnTo>
                  <a:lnTo>
                    <a:pt x="8678329" y="229209"/>
                  </a:lnTo>
                  <a:lnTo>
                    <a:pt x="8660892" y="185864"/>
                  </a:lnTo>
                  <a:lnTo>
                    <a:pt x="8639264" y="145961"/>
                  </a:lnTo>
                  <a:lnTo>
                    <a:pt x="8613826" y="109918"/>
                  </a:lnTo>
                  <a:lnTo>
                    <a:pt x="8584921" y="78193"/>
                  </a:lnTo>
                  <a:lnTo>
                    <a:pt x="8552904" y="51231"/>
                  </a:lnTo>
                  <a:lnTo>
                    <a:pt x="8518157" y="29489"/>
                  </a:lnTo>
                  <a:lnTo>
                    <a:pt x="8481009" y="13398"/>
                  </a:lnTo>
                  <a:lnTo>
                    <a:pt x="8441830" y="3429"/>
                  </a:lnTo>
                  <a:lnTo>
                    <a:pt x="8400986" y="0"/>
                  </a:lnTo>
                  <a:lnTo>
                    <a:pt x="8365287" y="2997"/>
                  </a:lnTo>
                  <a:lnTo>
                    <a:pt x="8315998" y="2997"/>
                  </a:lnTo>
                  <a:lnTo>
                    <a:pt x="8315998" y="15557"/>
                  </a:lnTo>
                  <a:lnTo>
                    <a:pt x="8283829" y="29489"/>
                  </a:lnTo>
                  <a:lnTo>
                    <a:pt x="8249082" y="51231"/>
                  </a:lnTo>
                  <a:lnTo>
                    <a:pt x="8217065" y="78193"/>
                  </a:lnTo>
                  <a:lnTo>
                    <a:pt x="8188160" y="109918"/>
                  </a:lnTo>
                  <a:lnTo>
                    <a:pt x="8162722" y="145961"/>
                  </a:lnTo>
                  <a:lnTo>
                    <a:pt x="8141094" y="185864"/>
                  </a:lnTo>
                  <a:lnTo>
                    <a:pt x="8123656" y="229209"/>
                  </a:lnTo>
                  <a:lnTo>
                    <a:pt x="8110753" y="275513"/>
                  </a:lnTo>
                  <a:lnTo>
                    <a:pt x="8102752" y="324358"/>
                  </a:lnTo>
                  <a:lnTo>
                    <a:pt x="8099996" y="375285"/>
                  </a:lnTo>
                  <a:lnTo>
                    <a:pt x="8102752" y="426212"/>
                  </a:lnTo>
                  <a:lnTo>
                    <a:pt x="8110753" y="475043"/>
                  </a:lnTo>
                  <a:lnTo>
                    <a:pt x="8123656" y="521360"/>
                  </a:lnTo>
                  <a:lnTo>
                    <a:pt x="8141094" y="564692"/>
                  </a:lnTo>
                  <a:lnTo>
                    <a:pt x="8162722" y="604608"/>
                  </a:lnTo>
                  <a:lnTo>
                    <a:pt x="8188160" y="640651"/>
                  </a:lnTo>
                  <a:lnTo>
                    <a:pt x="8217065" y="672376"/>
                  </a:lnTo>
                  <a:lnTo>
                    <a:pt x="8249082" y="699325"/>
                  </a:lnTo>
                  <a:lnTo>
                    <a:pt x="8283829" y="721080"/>
                  </a:lnTo>
                  <a:lnTo>
                    <a:pt x="8315998" y="735012"/>
                  </a:lnTo>
                  <a:lnTo>
                    <a:pt x="8315998" y="752614"/>
                  </a:lnTo>
                  <a:lnTo>
                    <a:pt x="8386699" y="752614"/>
                  </a:lnTo>
                  <a:lnTo>
                    <a:pt x="8386699" y="749376"/>
                  </a:lnTo>
                  <a:lnTo>
                    <a:pt x="8400986" y="750570"/>
                  </a:lnTo>
                  <a:lnTo>
                    <a:pt x="8441830" y="747141"/>
                  </a:lnTo>
                  <a:lnTo>
                    <a:pt x="8481009" y="737158"/>
                  </a:lnTo>
                  <a:lnTo>
                    <a:pt x="8518157" y="721080"/>
                  </a:lnTo>
                  <a:lnTo>
                    <a:pt x="8552904" y="699325"/>
                  </a:lnTo>
                  <a:lnTo>
                    <a:pt x="8584921" y="672376"/>
                  </a:lnTo>
                  <a:lnTo>
                    <a:pt x="8613826" y="640651"/>
                  </a:lnTo>
                  <a:lnTo>
                    <a:pt x="8639264" y="604608"/>
                  </a:lnTo>
                  <a:lnTo>
                    <a:pt x="8660892" y="564692"/>
                  </a:lnTo>
                  <a:lnTo>
                    <a:pt x="8678329" y="521360"/>
                  </a:lnTo>
                  <a:lnTo>
                    <a:pt x="8691232" y="475043"/>
                  </a:lnTo>
                  <a:lnTo>
                    <a:pt x="8699233" y="426212"/>
                  </a:lnTo>
                  <a:lnTo>
                    <a:pt x="8701976" y="375285"/>
                  </a:lnTo>
                  <a:close/>
                </a:path>
              </a:pathLst>
            </a:custGeom>
            <a:solidFill>
              <a:srgbClr val="A8CC6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16"/>
            <p:cNvSpPr/>
            <p:nvPr/>
          </p:nvSpPr>
          <p:spPr>
            <a:xfrm>
              <a:off x="1355150" y="4162203"/>
              <a:ext cx="7200265" cy="1080135"/>
            </a:xfrm>
            <a:custGeom>
              <a:avLst/>
              <a:gdLst/>
              <a:ahLst/>
              <a:cxnLst/>
              <a:rect l="l" t="t" r="r" b="b"/>
              <a:pathLst>
                <a:path w="7200265" h="1080135">
                  <a:moveTo>
                    <a:pt x="7199999" y="1079999"/>
                  </a:moveTo>
                  <a:lnTo>
                    <a:pt x="0" y="1079999"/>
                  </a:lnTo>
                  <a:lnTo>
                    <a:pt x="0" y="0"/>
                  </a:lnTo>
                  <a:lnTo>
                    <a:pt x="7199999" y="0"/>
                  </a:lnTo>
                  <a:lnTo>
                    <a:pt x="7199999" y="1079999"/>
                  </a:lnTo>
                  <a:close/>
                </a:path>
              </a:pathLst>
            </a:custGeom>
            <a:solidFill>
              <a:srgbClr val="CCF67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17"/>
            <p:cNvSpPr/>
            <p:nvPr/>
          </p:nvSpPr>
          <p:spPr>
            <a:xfrm>
              <a:off x="1355150" y="4162203"/>
              <a:ext cx="7200265" cy="1080135"/>
            </a:xfrm>
            <a:custGeom>
              <a:avLst/>
              <a:gdLst/>
              <a:ahLst/>
              <a:cxnLst/>
              <a:rect l="l" t="t" r="r" b="b"/>
              <a:pathLst>
                <a:path w="7200265" h="1080135">
                  <a:moveTo>
                    <a:pt x="0" y="0"/>
                  </a:moveTo>
                  <a:lnTo>
                    <a:pt x="7199999" y="0"/>
                  </a:lnTo>
                  <a:lnTo>
                    <a:pt x="7199999" y="1079999"/>
                  </a:lnTo>
                  <a:lnTo>
                    <a:pt x="0" y="10799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A8CC6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18"/>
          <p:cNvSpPr txBox="1"/>
          <p:nvPr/>
        </p:nvSpPr>
        <p:spPr>
          <a:xfrm>
            <a:off x="1352510" y="1392171"/>
            <a:ext cx="5247582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1785" indent="-312420">
              <a:lnSpc>
                <a:spcPct val="100000"/>
              </a:lnSpc>
              <a:spcBef>
                <a:spcPts val="100"/>
              </a:spcBef>
              <a:buSzPct val="125000"/>
              <a:buChar char="•"/>
              <a:tabLst>
                <a:tab pos="311785" algn="l"/>
                <a:tab pos="312420" algn="l"/>
              </a:tabLst>
            </a:pPr>
            <a:r>
              <a:rPr sz="1600" spc="-5" dirty="0">
                <a:latin typeface="Arial MT"/>
                <a:cs typeface="Arial MT"/>
              </a:rPr>
              <a:t>Es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un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esfuerzo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</a:t>
            </a:r>
            <a:r>
              <a:rPr sz="1600" spc="35" dirty="0">
                <a:latin typeface="Arial MT"/>
                <a:cs typeface="Arial MT"/>
              </a:rPr>
              <a:t> </a:t>
            </a:r>
            <a:r>
              <a:rPr sz="1600" b="1" spc="-5" dirty="0">
                <a:latin typeface="Arial"/>
                <a:cs typeface="Arial"/>
              </a:rPr>
              <a:t>colaboración</a:t>
            </a:r>
            <a:r>
              <a:rPr sz="1600" b="1" spc="25" dirty="0">
                <a:latin typeface="Arial"/>
                <a:cs typeface="Arial"/>
              </a:rPr>
              <a:t> </a:t>
            </a:r>
            <a:r>
              <a:rPr sz="1600" spc="-5" dirty="0">
                <a:latin typeface="Arial MT"/>
                <a:cs typeface="Arial MT"/>
              </a:rPr>
              <a:t>entre:</a:t>
            </a:r>
            <a:endParaRPr sz="1600" dirty="0">
              <a:latin typeface="Arial MT"/>
              <a:cs typeface="Arial MT"/>
            </a:endParaRPr>
          </a:p>
        </p:txBody>
      </p:sp>
      <p:sp>
        <p:nvSpPr>
          <p:cNvPr id="8" name="object 19"/>
          <p:cNvSpPr/>
          <p:nvPr/>
        </p:nvSpPr>
        <p:spPr>
          <a:xfrm>
            <a:off x="4560203" y="1605048"/>
            <a:ext cx="3600450" cy="720090"/>
          </a:xfrm>
          <a:custGeom>
            <a:avLst/>
            <a:gdLst/>
            <a:ahLst/>
            <a:cxnLst/>
            <a:rect l="l" t="t" r="r" b="b"/>
            <a:pathLst>
              <a:path w="3600450" h="720089">
                <a:moveTo>
                  <a:pt x="3599999" y="719999"/>
                </a:moveTo>
                <a:lnTo>
                  <a:pt x="0" y="719999"/>
                </a:lnTo>
                <a:lnTo>
                  <a:pt x="0" y="0"/>
                </a:lnTo>
                <a:lnTo>
                  <a:pt x="3599999" y="0"/>
                </a:lnTo>
                <a:lnTo>
                  <a:pt x="3599999" y="719999"/>
                </a:lnTo>
                <a:close/>
              </a:path>
            </a:pathLst>
          </a:custGeom>
          <a:solidFill>
            <a:srgbClr val="CCF67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20"/>
          <p:cNvSpPr txBox="1"/>
          <p:nvPr/>
        </p:nvSpPr>
        <p:spPr>
          <a:xfrm>
            <a:off x="4775973" y="1910778"/>
            <a:ext cx="4148772" cy="907941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20"/>
              </a:spcBef>
              <a:tabLst>
                <a:tab pos="379095" algn="l"/>
              </a:tabLst>
            </a:pPr>
            <a:r>
              <a:rPr sz="1600" spc="170" dirty="0">
                <a:latin typeface="Segoe UI Symbol"/>
                <a:cs typeface="Segoe UI Symbol"/>
              </a:rPr>
              <a:t>✔	</a:t>
            </a:r>
            <a:r>
              <a:rPr sz="1600" spc="-5" dirty="0">
                <a:latin typeface="Arial MT"/>
                <a:cs typeface="Arial MT"/>
              </a:rPr>
              <a:t>equipos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técnico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académicos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Seduc</a:t>
            </a:r>
            <a:endParaRPr sz="16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20"/>
              </a:spcBef>
              <a:tabLst>
                <a:tab pos="379095" algn="l"/>
              </a:tabLst>
            </a:pPr>
            <a:r>
              <a:rPr sz="1600" spc="170" dirty="0">
                <a:latin typeface="Segoe UI Symbol"/>
                <a:cs typeface="Segoe UI Symbol"/>
              </a:rPr>
              <a:t>✔	</a:t>
            </a:r>
            <a:r>
              <a:rPr sz="1600" spc="-5" dirty="0">
                <a:latin typeface="Arial MT"/>
                <a:cs typeface="Arial MT"/>
              </a:rPr>
              <a:t>especialistas</a:t>
            </a:r>
            <a:endParaRPr sz="16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20"/>
              </a:spcBef>
              <a:tabLst>
                <a:tab pos="379095" algn="l"/>
              </a:tabLst>
            </a:pPr>
            <a:r>
              <a:rPr sz="1600" spc="170" dirty="0">
                <a:latin typeface="Segoe UI Symbol"/>
                <a:cs typeface="Segoe UI Symbol"/>
              </a:rPr>
              <a:t>✔	</a:t>
            </a:r>
            <a:r>
              <a:rPr sz="1600" spc="-5" dirty="0">
                <a:latin typeface="Arial MT"/>
                <a:cs typeface="Arial MT"/>
              </a:rPr>
              <a:t>autoridades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del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Estado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México</a:t>
            </a:r>
            <a:endParaRPr sz="1600" dirty="0">
              <a:latin typeface="Arial MT"/>
              <a:cs typeface="Arial MT"/>
            </a:endParaRPr>
          </a:p>
        </p:txBody>
      </p:sp>
      <p:sp>
        <p:nvSpPr>
          <p:cNvPr id="10" name="object 21"/>
          <p:cNvSpPr/>
          <p:nvPr/>
        </p:nvSpPr>
        <p:spPr>
          <a:xfrm>
            <a:off x="1326100" y="1892965"/>
            <a:ext cx="2952115" cy="720725"/>
          </a:xfrm>
          <a:custGeom>
            <a:avLst/>
            <a:gdLst/>
            <a:ahLst/>
            <a:cxnLst/>
            <a:rect l="l" t="t" r="r" b="b"/>
            <a:pathLst>
              <a:path w="2952115" h="720725">
                <a:moveTo>
                  <a:pt x="2951999" y="720104"/>
                </a:moveTo>
                <a:lnTo>
                  <a:pt x="0" y="720104"/>
                </a:lnTo>
                <a:lnTo>
                  <a:pt x="0" y="0"/>
                </a:lnTo>
                <a:lnTo>
                  <a:pt x="2951999" y="0"/>
                </a:lnTo>
                <a:lnTo>
                  <a:pt x="2951999" y="720104"/>
                </a:lnTo>
                <a:close/>
              </a:path>
            </a:pathLst>
          </a:custGeom>
          <a:solidFill>
            <a:srgbClr val="CCF67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22"/>
          <p:cNvSpPr txBox="1"/>
          <p:nvPr/>
        </p:nvSpPr>
        <p:spPr>
          <a:xfrm>
            <a:off x="1416745" y="1940670"/>
            <a:ext cx="2751671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  <a:tabLst>
                <a:tab pos="379095" algn="l"/>
              </a:tabLst>
            </a:pPr>
            <a:r>
              <a:rPr sz="1600" spc="170" dirty="0">
                <a:latin typeface="Segoe UI Symbol"/>
                <a:cs typeface="Segoe UI Symbol"/>
              </a:rPr>
              <a:t>✔	</a:t>
            </a:r>
            <a:r>
              <a:rPr sz="1600" spc="-5" dirty="0" err="1">
                <a:latin typeface="Arial MT"/>
                <a:cs typeface="Arial MT"/>
              </a:rPr>
              <a:t>colectivos</a:t>
            </a:r>
            <a:r>
              <a:rPr sz="1600" spc="-50" dirty="0">
                <a:latin typeface="Arial MT"/>
                <a:cs typeface="Arial MT"/>
              </a:rPr>
              <a:t> </a:t>
            </a:r>
            <a:r>
              <a:rPr sz="1600" spc="-5" dirty="0" err="1">
                <a:latin typeface="Arial MT"/>
                <a:cs typeface="Arial MT"/>
              </a:rPr>
              <a:t>docentes</a:t>
            </a:r>
            <a:endParaRPr sz="1600" dirty="0">
              <a:latin typeface="Arial MT"/>
              <a:cs typeface="Arial MT"/>
            </a:endParaRPr>
          </a:p>
        </p:txBody>
      </p:sp>
      <p:sp>
        <p:nvSpPr>
          <p:cNvPr id="12" name="object 23"/>
          <p:cNvSpPr txBox="1"/>
          <p:nvPr/>
        </p:nvSpPr>
        <p:spPr>
          <a:xfrm>
            <a:off x="1397815" y="2167495"/>
            <a:ext cx="3206016" cy="610424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20"/>
              </a:spcBef>
              <a:tabLst>
                <a:tab pos="379095" algn="l"/>
              </a:tabLst>
            </a:pPr>
            <a:r>
              <a:rPr sz="1600" spc="170" dirty="0">
                <a:latin typeface="Segoe UI Symbol"/>
                <a:cs typeface="Segoe UI Symbol"/>
              </a:rPr>
              <a:t>✔	</a:t>
            </a:r>
            <a:r>
              <a:rPr sz="1600" spc="-5" dirty="0" err="1">
                <a:latin typeface="Arial MT"/>
                <a:cs typeface="Arial MT"/>
              </a:rPr>
              <a:t>equipos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de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 err="1">
                <a:latin typeface="Arial MT"/>
                <a:cs typeface="Arial MT"/>
              </a:rPr>
              <a:t>supervisión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escolar</a:t>
            </a:r>
            <a:endParaRPr sz="16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20"/>
              </a:spcBef>
              <a:tabLst>
                <a:tab pos="379095" algn="l"/>
              </a:tabLst>
            </a:pPr>
            <a:r>
              <a:rPr sz="1600" spc="170" dirty="0">
                <a:latin typeface="Segoe UI Symbol"/>
                <a:cs typeface="Segoe UI Symbol"/>
              </a:rPr>
              <a:t>✔	</a:t>
            </a:r>
            <a:r>
              <a:rPr sz="1600" spc="-5" dirty="0" err="1">
                <a:latin typeface="Arial MT"/>
                <a:cs typeface="Arial MT"/>
              </a:rPr>
              <a:t>familias</a:t>
            </a:r>
            <a:endParaRPr sz="1600" dirty="0">
              <a:latin typeface="Arial MT"/>
              <a:cs typeface="Arial MT"/>
            </a:endParaRPr>
          </a:p>
        </p:txBody>
      </p:sp>
      <p:grpSp>
        <p:nvGrpSpPr>
          <p:cNvPr id="13" name="object 24"/>
          <p:cNvGrpSpPr/>
          <p:nvPr/>
        </p:nvGrpSpPr>
        <p:grpSpPr>
          <a:xfrm>
            <a:off x="494860" y="1960808"/>
            <a:ext cx="504190" cy="504190"/>
            <a:chOff x="563100" y="4458344"/>
            <a:chExt cx="504190" cy="504190"/>
          </a:xfrm>
        </p:grpSpPr>
        <p:sp>
          <p:nvSpPr>
            <p:cNvPr id="14" name="object 25"/>
            <p:cNvSpPr/>
            <p:nvPr/>
          </p:nvSpPr>
          <p:spPr>
            <a:xfrm>
              <a:off x="563100" y="4458344"/>
              <a:ext cx="504190" cy="504190"/>
            </a:xfrm>
            <a:custGeom>
              <a:avLst/>
              <a:gdLst/>
              <a:ahLst/>
              <a:cxnLst/>
              <a:rect l="l" t="t" r="r" b="b"/>
              <a:pathLst>
                <a:path w="504190" h="504189">
                  <a:moveTo>
                    <a:pt x="255145" y="504099"/>
                  </a:moveTo>
                  <a:lnTo>
                    <a:pt x="211062" y="500738"/>
                  </a:lnTo>
                  <a:lnTo>
                    <a:pt x="167049" y="489282"/>
                  </a:lnTo>
                  <a:lnTo>
                    <a:pt x="125776" y="470181"/>
                  </a:lnTo>
                  <a:lnTo>
                    <a:pt x="89589" y="444781"/>
                  </a:lnTo>
                  <a:lnTo>
                    <a:pt x="58919" y="413992"/>
                  </a:lnTo>
                  <a:lnTo>
                    <a:pt x="34195" y="378724"/>
                  </a:lnTo>
                  <a:lnTo>
                    <a:pt x="15847" y="339887"/>
                  </a:lnTo>
                  <a:lnTo>
                    <a:pt x="4305" y="298391"/>
                  </a:lnTo>
                  <a:lnTo>
                    <a:pt x="0" y="255146"/>
                  </a:lnTo>
                  <a:lnTo>
                    <a:pt x="3360" y="211062"/>
                  </a:lnTo>
                  <a:lnTo>
                    <a:pt x="14817" y="167050"/>
                  </a:lnTo>
                  <a:lnTo>
                    <a:pt x="33918" y="125776"/>
                  </a:lnTo>
                  <a:lnTo>
                    <a:pt x="59318" y="89589"/>
                  </a:lnTo>
                  <a:lnTo>
                    <a:pt x="90107" y="58919"/>
                  </a:lnTo>
                  <a:lnTo>
                    <a:pt x="125375" y="34195"/>
                  </a:lnTo>
                  <a:lnTo>
                    <a:pt x="164212" y="15847"/>
                  </a:lnTo>
                  <a:lnTo>
                    <a:pt x="205708" y="4305"/>
                  </a:lnTo>
                  <a:lnTo>
                    <a:pt x="248953" y="0"/>
                  </a:lnTo>
                  <a:lnTo>
                    <a:pt x="293036" y="3360"/>
                  </a:lnTo>
                  <a:lnTo>
                    <a:pt x="337048" y="14817"/>
                  </a:lnTo>
                  <a:lnTo>
                    <a:pt x="378322" y="33918"/>
                  </a:lnTo>
                  <a:lnTo>
                    <a:pt x="414509" y="59318"/>
                  </a:lnTo>
                  <a:lnTo>
                    <a:pt x="445179" y="90107"/>
                  </a:lnTo>
                  <a:lnTo>
                    <a:pt x="469904" y="125375"/>
                  </a:lnTo>
                  <a:lnTo>
                    <a:pt x="488251" y="164212"/>
                  </a:lnTo>
                  <a:lnTo>
                    <a:pt x="499793" y="205708"/>
                  </a:lnTo>
                  <a:lnTo>
                    <a:pt x="504099" y="248953"/>
                  </a:lnTo>
                  <a:lnTo>
                    <a:pt x="500738" y="293037"/>
                  </a:lnTo>
                  <a:lnTo>
                    <a:pt x="489281" y="337049"/>
                  </a:lnTo>
                  <a:lnTo>
                    <a:pt x="470181" y="378323"/>
                  </a:lnTo>
                  <a:lnTo>
                    <a:pt x="444781" y="414509"/>
                  </a:lnTo>
                  <a:lnTo>
                    <a:pt x="413991" y="445180"/>
                  </a:lnTo>
                  <a:lnTo>
                    <a:pt x="378723" y="469904"/>
                  </a:lnTo>
                  <a:lnTo>
                    <a:pt x="339886" y="488252"/>
                  </a:lnTo>
                  <a:lnTo>
                    <a:pt x="298390" y="499793"/>
                  </a:lnTo>
                  <a:lnTo>
                    <a:pt x="255145" y="504099"/>
                  </a:lnTo>
                  <a:close/>
                </a:path>
              </a:pathLst>
            </a:custGeom>
            <a:solidFill>
              <a:srgbClr val="CCF67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2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32575" y="4607037"/>
              <a:ext cx="158687" cy="195460"/>
            </a:xfrm>
            <a:prstGeom prst="rect">
              <a:avLst/>
            </a:prstGeom>
          </p:spPr>
        </p:pic>
      </p:grpSp>
      <p:sp>
        <p:nvSpPr>
          <p:cNvPr id="16" name="object 27"/>
          <p:cNvSpPr txBox="1"/>
          <p:nvPr/>
        </p:nvSpPr>
        <p:spPr>
          <a:xfrm>
            <a:off x="643759" y="2062451"/>
            <a:ext cx="19494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 Black"/>
                <a:cs typeface="Arial Black"/>
              </a:rPr>
              <a:t>3</a:t>
            </a:r>
          </a:p>
        </p:txBody>
      </p:sp>
      <p:sp>
        <p:nvSpPr>
          <p:cNvPr id="17" name="object 28"/>
          <p:cNvSpPr/>
          <p:nvPr/>
        </p:nvSpPr>
        <p:spPr>
          <a:xfrm>
            <a:off x="232012" y="3926740"/>
            <a:ext cx="8873116" cy="1268550"/>
          </a:xfrm>
          <a:custGeom>
            <a:avLst/>
            <a:gdLst/>
            <a:ahLst/>
            <a:cxnLst/>
            <a:rect l="l" t="t" r="r" b="b"/>
            <a:pathLst>
              <a:path w="8669655" h="750570">
                <a:moveTo>
                  <a:pt x="8669312" y="375285"/>
                </a:moveTo>
                <a:lnTo>
                  <a:pt x="8666569" y="324358"/>
                </a:lnTo>
                <a:lnTo>
                  <a:pt x="8658555" y="275513"/>
                </a:lnTo>
                <a:lnTo>
                  <a:pt x="8645665" y="229196"/>
                </a:lnTo>
                <a:lnTo>
                  <a:pt x="8628215" y="185864"/>
                </a:lnTo>
                <a:lnTo>
                  <a:pt x="8606599" y="145948"/>
                </a:lnTo>
                <a:lnTo>
                  <a:pt x="8581149" y="109918"/>
                </a:lnTo>
                <a:lnTo>
                  <a:pt x="8552243" y="78193"/>
                </a:lnTo>
                <a:lnTo>
                  <a:pt x="8520239" y="51231"/>
                </a:lnTo>
                <a:lnTo>
                  <a:pt x="8485480" y="29489"/>
                </a:lnTo>
                <a:lnTo>
                  <a:pt x="8448332" y="13398"/>
                </a:lnTo>
                <a:lnTo>
                  <a:pt x="8409165" y="3416"/>
                </a:lnTo>
                <a:lnTo>
                  <a:pt x="8388007" y="1651"/>
                </a:lnTo>
                <a:lnTo>
                  <a:pt x="8388007" y="952"/>
                </a:lnTo>
                <a:lnTo>
                  <a:pt x="8379701" y="952"/>
                </a:lnTo>
                <a:lnTo>
                  <a:pt x="8368322" y="0"/>
                </a:lnTo>
                <a:lnTo>
                  <a:pt x="8356930" y="952"/>
                </a:lnTo>
                <a:lnTo>
                  <a:pt x="312369" y="952"/>
                </a:lnTo>
                <a:lnTo>
                  <a:pt x="300990" y="0"/>
                </a:lnTo>
                <a:lnTo>
                  <a:pt x="289598" y="952"/>
                </a:lnTo>
                <a:lnTo>
                  <a:pt x="287997" y="952"/>
                </a:lnTo>
                <a:lnTo>
                  <a:pt x="287997" y="1092"/>
                </a:lnTo>
                <a:lnTo>
                  <a:pt x="260146" y="3416"/>
                </a:lnTo>
                <a:lnTo>
                  <a:pt x="220980" y="13398"/>
                </a:lnTo>
                <a:lnTo>
                  <a:pt x="183832" y="29489"/>
                </a:lnTo>
                <a:lnTo>
                  <a:pt x="149072" y="51231"/>
                </a:lnTo>
                <a:lnTo>
                  <a:pt x="117068" y="78193"/>
                </a:lnTo>
                <a:lnTo>
                  <a:pt x="88163" y="109918"/>
                </a:lnTo>
                <a:lnTo>
                  <a:pt x="62712" y="145948"/>
                </a:lnTo>
                <a:lnTo>
                  <a:pt x="41097" y="185864"/>
                </a:lnTo>
                <a:lnTo>
                  <a:pt x="23660" y="229196"/>
                </a:lnTo>
                <a:lnTo>
                  <a:pt x="10756" y="275513"/>
                </a:lnTo>
                <a:lnTo>
                  <a:pt x="2755" y="324358"/>
                </a:lnTo>
                <a:lnTo>
                  <a:pt x="0" y="375285"/>
                </a:lnTo>
                <a:lnTo>
                  <a:pt x="2755" y="426199"/>
                </a:lnTo>
                <a:lnTo>
                  <a:pt x="10756" y="475043"/>
                </a:lnTo>
                <a:lnTo>
                  <a:pt x="23660" y="521360"/>
                </a:lnTo>
                <a:lnTo>
                  <a:pt x="41097" y="564692"/>
                </a:lnTo>
                <a:lnTo>
                  <a:pt x="62712" y="604608"/>
                </a:lnTo>
                <a:lnTo>
                  <a:pt x="88163" y="640651"/>
                </a:lnTo>
                <a:lnTo>
                  <a:pt x="117068" y="672376"/>
                </a:lnTo>
                <a:lnTo>
                  <a:pt x="149072" y="699325"/>
                </a:lnTo>
                <a:lnTo>
                  <a:pt x="183832" y="721067"/>
                </a:lnTo>
                <a:lnTo>
                  <a:pt x="220980" y="737158"/>
                </a:lnTo>
                <a:lnTo>
                  <a:pt x="260146" y="747141"/>
                </a:lnTo>
                <a:lnTo>
                  <a:pt x="287997" y="749490"/>
                </a:lnTo>
                <a:lnTo>
                  <a:pt x="287997" y="749744"/>
                </a:lnTo>
                <a:lnTo>
                  <a:pt x="291147" y="749744"/>
                </a:lnTo>
                <a:lnTo>
                  <a:pt x="300990" y="750570"/>
                </a:lnTo>
                <a:lnTo>
                  <a:pt x="310819" y="749744"/>
                </a:lnTo>
                <a:lnTo>
                  <a:pt x="8358479" y="749744"/>
                </a:lnTo>
                <a:lnTo>
                  <a:pt x="8368322" y="750570"/>
                </a:lnTo>
                <a:lnTo>
                  <a:pt x="8378152" y="749744"/>
                </a:lnTo>
                <a:lnTo>
                  <a:pt x="8388007" y="749744"/>
                </a:lnTo>
                <a:lnTo>
                  <a:pt x="8388007" y="748919"/>
                </a:lnTo>
                <a:lnTo>
                  <a:pt x="8409165" y="747141"/>
                </a:lnTo>
                <a:lnTo>
                  <a:pt x="8448332" y="737158"/>
                </a:lnTo>
                <a:lnTo>
                  <a:pt x="8485480" y="721067"/>
                </a:lnTo>
                <a:lnTo>
                  <a:pt x="8520239" y="699325"/>
                </a:lnTo>
                <a:lnTo>
                  <a:pt x="8552243" y="672376"/>
                </a:lnTo>
                <a:lnTo>
                  <a:pt x="8581149" y="640651"/>
                </a:lnTo>
                <a:lnTo>
                  <a:pt x="8606599" y="604608"/>
                </a:lnTo>
                <a:lnTo>
                  <a:pt x="8628215" y="564692"/>
                </a:lnTo>
                <a:lnTo>
                  <a:pt x="8645665" y="521360"/>
                </a:lnTo>
                <a:lnTo>
                  <a:pt x="8658555" y="475043"/>
                </a:lnTo>
                <a:lnTo>
                  <a:pt x="8666569" y="426199"/>
                </a:lnTo>
                <a:lnTo>
                  <a:pt x="8669312" y="375285"/>
                </a:lnTo>
                <a:close/>
              </a:path>
            </a:pathLst>
          </a:custGeom>
          <a:solidFill>
            <a:srgbClr val="83CB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29"/>
          <p:cNvSpPr txBox="1"/>
          <p:nvPr/>
        </p:nvSpPr>
        <p:spPr>
          <a:xfrm>
            <a:off x="1352510" y="3786763"/>
            <a:ext cx="7353218" cy="1748299"/>
          </a:xfrm>
          <a:prstGeom prst="rect">
            <a:avLst/>
          </a:prstGeom>
          <a:solidFill>
            <a:srgbClr val="BCF0FA"/>
          </a:solidFill>
          <a:ln w="9524">
            <a:solidFill>
              <a:srgbClr val="83CBDB"/>
            </a:solidFill>
          </a:ln>
        </p:spPr>
        <p:txBody>
          <a:bodyPr vert="horz" wrap="square" lIns="0" tIns="103505" rIns="0" bIns="0" rtlCol="0">
            <a:spAutoFit/>
          </a:bodyPr>
          <a:lstStyle/>
          <a:p>
            <a:pPr marL="336550" indent="-313055">
              <a:lnSpc>
                <a:spcPct val="100000"/>
              </a:lnSpc>
              <a:spcBef>
                <a:spcPts val="815"/>
              </a:spcBef>
              <a:buSzPct val="125000"/>
              <a:buChar char="•"/>
              <a:tabLst>
                <a:tab pos="335915" algn="l"/>
                <a:tab pos="337185" algn="l"/>
              </a:tabLst>
            </a:pP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Es</a:t>
            </a:r>
            <a:r>
              <a:rPr sz="16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un</a:t>
            </a:r>
            <a:r>
              <a:rPr sz="16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proceso</a:t>
            </a:r>
            <a:r>
              <a:rPr sz="16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de</a:t>
            </a:r>
            <a:r>
              <a:rPr sz="1600" spc="6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b="1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aprendizaje</a:t>
            </a:r>
            <a:r>
              <a:rPr sz="1600" b="1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b="1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institucional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.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Arial MT"/>
              <a:cs typeface="Arial" panose="020B0604020202020204" pitchFamily="34" charset="0"/>
            </a:endParaRPr>
          </a:p>
          <a:p>
            <a:pPr marL="336550" marR="95250" indent="-312420">
              <a:lnSpc>
                <a:spcPct val="138400"/>
              </a:lnSpc>
              <a:spcBef>
                <a:spcPts val="300"/>
              </a:spcBef>
              <a:buSzPct val="125000"/>
              <a:buChar char="•"/>
              <a:tabLst>
                <a:tab pos="335915" algn="l"/>
                <a:tab pos="337185" algn="l"/>
                <a:tab pos="1257935" algn="l"/>
                <a:tab pos="2226310" algn="l"/>
                <a:tab pos="3017520" algn="l"/>
                <a:tab pos="3752215" algn="l"/>
                <a:tab pos="4860925" algn="l"/>
                <a:tab pos="5118100" algn="l"/>
                <a:tab pos="6217920" algn="l"/>
              </a:tabLst>
            </a:pP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Como</a:t>
            </a:r>
            <a:r>
              <a:rPr sz="1600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experiencia</a:t>
            </a:r>
            <a:r>
              <a:rPr sz="16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educativa</a:t>
            </a:r>
            <a:r>
              <a:rPr sz="1600" spc="5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innovadora,</a:t>
            </a:r>
            <a:r>
              <a:rPr sz="1600" spc="5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la</a:t>
            </a:r>
            <a:r>
              <a:rPr sz="1600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ECIG</a:t>
            </a:r>
            <a:r>
              <a:rPr sz="1600" spc="-4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propicia</a:t>
            </a:r>
            <a:r>
              <a:rPr sz="1600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que</a:t>
            </a:r>
            <a:r>
              <a:rPr sz="1600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estudiantes,</a:t>
            </a:r>
            <a:r>
              <a:rPr sz="1600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docentes, </a:t>
            </a:r>
            <a:r>
              <a:rPr sz="1600" spc="-37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d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i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re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c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t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iv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o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s	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e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sc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o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l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are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s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,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equ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i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po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té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c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n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ico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a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c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adém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ic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o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y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autor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i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dade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de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s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arro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ll</a:t>
            </a:r>
            <a:r>
              <a:rPr sz="1600" spc="-5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e</a:t>
            </a:r>
            <a:r>
              <a:rPr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n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 MT"/>
                <a:cs typeface="Arial" panose="020B0604020202020204" pitchFamily="34" charset="0"/>
              </a:rPr>
              <a:t> aprendizajes acerca de la manera como formar a niñas, niños y jóvenes. </a:t>
            </a:r>
          </a:p>
        </p:txBody>
      </p:sp>
      <p:grpSp>
        <p:nvGrpSpPr>
          <p:cNvPr id="19" name="object 30"/>
          <p:cNvGrpSpPr/>
          <p:nvPr/>
        </p:nvGrpSpPr>
        <p:grpSpPr>
          <a:xfrm>
            <a:off x="587756" y="4288712"/>
            <a:ext cx="504190" cy="504190"/>
            <a:chOff x="563712" y="5694432"/>
            <a:chExt cx="504190" cy="504190"/>
          </a:xfrm>
        </p:grpSpPr>
        <p:sp>
          <p:nvSpPr>
            <p:cNvPr id="20" name="object 31"/>
            <p:cNvSpPr/>
            <p:nvPr/>
          </p:nvSpPr>
          <p:spPr>
            <a:xfrm>
              <a:off x="563712" y="5694432"/>
              <a:ext cx="504190" cy="504190"/>
            </a:xfrm>
            <a:custGeom>
              <a:avLst/>
              <a:gdLst/>
              <a:ahLst/>
              <a:cxnLst/>
              <a:rect l="l" t="t" r="r" b="b"/>
              <a:pathLst>
                <a:path w="504190" h="504189">
                  <a:moveTo>
                    <a:pt x="255145" y="504099"/>
                  </a:moveTo>
                  <a:lnTo>
                    <a:pt x="211062" y="500738"/>
                  </a:lnTo>
                  <a:lnTo>
                    <a:pt x="167049" y="489281"/>
                  </a:lnTo>
                  <a:lnTo>
                    <a:pt x="125776" y="470181"/>
                  </a:lnTo>
                  <a:lnTo>
                    <a:pt x="89589" y="444781"/>
                  </a:lnTo>
                  <a:lnTo>
                    <a:pt x="58919" y="413991"/>
                  </a:lnTo>
                  <a:lnTo>
                    <a:pt x="34195" y="378723"/>
                  </a:lnTo>
                  <a:lnTo>
                    <a:pt x="15847" y="339886"/>
                  </a:lnTo>
                  <a:lnTo>
                    <a:pt x="4305" y="298390"/>
                  </a:lnTo>
                  <a:lnTo>
                    <a:pt x="0" y="255146"/>
                  </a:lnTo>
                  <a:lnTo>
                    <a:pt x="3360" y="211062"/>
                  </a:lnTo>
                  <a:lnTo>
                    <a:pt x="14817" y="167050"/>
                  </a:lnTo>
                  <a:lnTo>
                    <a:pt x="33918" y="125776"/>
                  </a:lnTo>
                  <a:lnTo>
                    <a:pt x="59318" y="89589"/>
                  </a:lnTo>
                  <a:lnTo>
                    <a:pt x="90107" y="58919"/>
                  </a:lnTo>
                  <a:lnTo>
                    <a:pt x="125375" y="34195"/>
                  </a:lnTo>
                  <a:lnTo>
                    <a:pt x="164212" y="15847"/>
                  </a:lnTo>
                  <a:lnTo>
                    <a:pt x="205708" y="4305"/>
                  </a:lnTo>
                  <a:lnTo>
                    <a:pt x="248953" y="0"/>
                  </a:lnTo>
                  <a:lnTo>
                    <a:pt x="293036" y="3360"/>
                  </a:lnTo>
                  <a:lnTo>
                    <a:pt x="337048" y="14817"/>
                  </a:lnTo>
                  <a:lnTo>
                    <a:pt x="378322" y="33918"/>
                  </a:lnTo>
                  <a:lnTo>
                    <a:pt x="414509" y="59318"/>
                  </a:lnTo>
                  <a:lnTo>
                    <a:pt x="445179" y="90107"/>
                  </a:lnTo>
                  <a:lnTo>
                    <a:pt x="469904" y="125375"/>
                  </a:lnTo>
                  <a:lnTo>
                    <a:pt x="488251" y="164212"/>
                  </a:lnTo>
                  <a:lnTo>
                    <a:pt x="499793" y="205708"/>
                  </a:lnTo>
                  <a:lnTo>
                    <a:pt x="504099" y="248953"/>
                  </a:lnTo>
                  <a:lnTo>
                    <a:pt x="500738" y="293037"/>
                  </a:lnTo>
                  <a:lnTo>
                    <a:pt x="489281" y="337049"/>
                  </a:lnTo>
                  <a:lnTo>
                    <a:pt x="470181" y="378322"/>
                  </a:lnTo>
                  <a:lnTo>
                    <a:pt x="444781" y="414509"/>
                  </a:lnTo>
                  <a:lnTo>
                    <a:pt x="413991" y="445180"/>
                  </a:lnTo>
                  <a:lnTo>
                    <a:pt x="378723" y="469904"/>
                  </a:lnTo>
                  <a:lnTo>
                    <a:pt x="339886" y="488252"/>
                  </a:lnTo>
                  <a:lnTo>
                    <a:pt x="298390" y="499793"/>
                  </a:lnTo>
                  <a:lnTo>
                    <a:pt x="255145" y="504099"/>
                  </a:lnTo>
                  <a:close/>
                </a:path>
              </a:pathLst>
            </a:custGeom>
            <a:solidFill>
              <a:srgbClr val="BCF0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3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30521" y="5849371"/>
              <a:ext cx="166315" cy="1923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8693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92;p25">
            <a:extLst>
              <a:ext uri="{FF2B5EF4-FFF2-40B4-BE49-F238E27FC236}">
                <a16:creationId xmlns:a16="http://schemas.microsoft.com/office/drawing/2014/main" xmlns="" id="{8C3D975E-26C5-C7B1-6699-56146A9C6794}"/>
              </a:ext>
            </a:extLst>
          </p:cNvPr>
          <p:cNvSpPr>
            <a:spLocks/>
          </p:cNvSpPr>
          <p:nvPr/>
        </p:nvSpPr>
        <p:spPr>
          <a:xfrm>
            <a:off x="496716" y="907492"/>
            <a:ext cx="3384000" cy="2160000"/>
          </a:xfrm>
          <a:prstGeom prst="rect">
            <a:avLst/>
          </a:prstGeom>
          <a:solidFill>
            <a:schemeClr val="bg1"/>
          </a:solidFill>
          <a:ln w="28575">
            <a:solidFill>
              <a:srgbClr val="B5EBD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xmlns="" id="{3A35FC55-BBCA-94A8-AFA1-6709B43DDA84}"/>
              </a:ext>
            </a:extLst>
          </p:cNvPr>
          <p:cNvSpPr/>
          <p:nvPr/>
        </p:nvSpPr>
        <p:spPr>
          <a:xfrm>
            <a:off x="852616" y="1633101"/>
            <a:ext cx="3362700" cy="720000"/>
          </a:xfrm>
          <a:prstGeom prst="roundRect">
            <a:avLst/>
          </a:prstGeom>
          <a:solidFill>
            <a:srgbClr val="B5EC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xmlns="" id="{E38BD605-1F91-2BED-0C1D-59B306A631C8}"/>
              </a:ext>
            </a:extLst>
          </p:cNvPr>
          <p:cNvSpPr txBox="1"/>
          <p:nvPr/>
        </p:nvSpPr>
        <p:spPr>
          <a:xfrm>
            <a:off x="1179543" y="1742040"/>
            <a:ext cx="2520000" cy="576000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  <p:txBody>
          <a:bodyPr wrap="square" lIns="72000" tIns="72000" rIns="72000" bIns="72000" rtlCol="0" anchor="ctr" anchorCtr="0">
            <a:noAutofit/>
          </a:bodyPr>
          <a:lstStyle/>
          <a:p>
            <a:pPr algn="ctr">
              <a:lnSpc>
                <a:spcPts val="1800"/>
              </a:lnSpc>
            </a:pPr>
            <a:r>
              <a:rPr lang="es-ES_tradnl" sz="2000" b="1" spc="60" dirty="0">
                <a:latin typeface="Arial" panose="020B0604020202020204" pitchFamily="34" charset="0"/>
                <a:ea typeface="Helvetica Neue Condensed" panose="02000503000000020004" pitchFamily="2" charset="0"/>
                <a:cs typeface="Arial" panose="020B0604020202020204" pitchFamily="34" charset="0"/>
              </a:rPr>
              <a:t>TRABAJO DOCENTE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xmlns="" id="{57F6DF5A-3DAC-2426-BBC2-6BB06BFF0299}"/>
              </a:ext>
            </a:extLst>
          </p:cNvPr>
          <p:cNvSpPr txBox="1"/>
          <p:nvPr/>
        </p:nvSpPr>
        <p:spPr>
          <a:xfrm>
            <a:off x="1587316" y="2716103"/>
            <a:ext cx="7136076" cy="3289279"/>
          </a:xfrm>
          <a:prstGeom prst="rect">
            <a:avLst/>
          </a:prstGeom>
          <a:solidFill>
            <a:schemeClr val="bg1"/>
          </a:solidFill>
          <a:ln w="28575">
            <a:solidFill>
              <a:srgbClr val="B5ECD7"/>
            </a:solidFill>
          </a:ln>
        </p:spPr>
        <p:txBody>
          <a:bodyPr wrap="square" lIns="72000" tIns="72000" rIns="144000" bIns="72000" rtlCol="0">
            <a:noAutofit/>
          </a:bodyPr>
          <a:lstStyle/>
          <a:p>
            <a:pPr marL="177800" indent="-177800" algn="just">
              <a:buFont typeface="+mj-lt"/>
              <a:buAutoNum type="alphaLcParenR"/>
              <a:tabLst>
                <a:tab pos="85725" algn="l"/>
              </a:tabLst>
            </a:pP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 Taller presencial </a:t>
            </a: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para supervisores</a:t>
            </a:r>
          </a:p>
          <a:p>
            <a:pPr marL="273050" indent="136525" algn="just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Una sesión de 5 horas </a:t>
            </a:r>
          </a:p>
          <a:p>
            <a:pPr marL="273050" marR="0" lvl="0" indent="136525" algn="just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8, </a:t>
            </a: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9</a:t>
            </a: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12 y 13 de junio</a:t>
            </a:r>
          </a:p>
          <a:p>
            <a:pPr marL="273050" marR="0" lvl="0" indent="136525" algn="just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s-MX" sz="20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179388" indent="-179388" algn="just">
              <a:buFont typeface="+mj-lt"/>
              <a:buAutoNum type="alphaLcParenR" startAt="2"/>
            </a:pP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Curso en línea </a:t>
            </a:r>
            <a:r>
              <a:rPr lang="es-MX" sz="2000" b="1" i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Maestras y maestros construimos igualdad </a:t>
            </a: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para docentes, directivos y supervisores de nuevo ingreso</a:t>
            </a:r>
          </a:p>
          <a:p>
            <a:pPr marL="273050" indent="136525" algn="just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30 horas</a:t>
            </a:r>
          </a:p>
          <a:p>
            <a:pPr marL="273050" indent="136525" algn="just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Del 12 de junio al 31 de julio</a:t>
            </a:r>
          </a:p>
        </p:txBody>
      </p:sp>
    </p:spTree>
    <p:extLst>
      <p:ext uri="{BB962C8B-B14F-4D97-AF65-F5344CB8AC3E}">
        <p14:creationId xmlns:p14="http://schemas.microsoft.com/office/powerpoint/2010/main" val="374924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92;p25">
            <a:extLst>
              <a:ext uri="{FF2B5EF4-FFF2-40B4-BE49-F238E27FC236}">
                <a16:creationId xmlns:a16="http://schemas.microsoft.com/office/drawing/2014/main" xmlns="" id="{D8267496-71D9-CA85-675F-C46C4D834FE0}"/>
              </a:ext>
            </a:extLst>
          </p:cNvPr>
          <p:cNvSpPr>
            <a:spLocks/>
          </p:cNvSpPr>
          <p:nvPr/>
        </p:nvSpPr>
        <p:spPr>
          <a:xfrm>
            <a:off x="259649" y="505041"/>
            <a:ext cx="3384000" cy="2160000"/>
          </a:xfrm>
          <a:prstGeom prst="rect">
            <a:avLst/>
          </a:prstGeom>
          <a:solidFill>
            <a:schemeClr val="bg1"/>
          </a:solidFill>
          <a:ln w="28575">
            <a:solidFill>
              <a:srgbClr val="CCC1D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xmlns="" id="{90B5E99C-10D9-D3C8-7680-54A9EFD45DC7}"/>
              </a:ext>
            </a:extLst>
          </p:cNvPr>
          <p:cNvSpPr/>
          <p:nvPr/>
        </p:nvSpPr>
        <p:spPr>
          <a:xfrm>
            <a:off x="1408670" y="1114446"/>
            <a:ext cx="3637561" cy="720000"/>
          </a:xfrm>
          <a:prstGeom prst="roundRect">
            <a:avLst/>
          </a:prstGeom>
          <a:solidFill>
            <a:srgbClr val="99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xmlns="" id="{D1EF2F60-BE9C-5545-BDBB-8208C6C5973B}"/>
              </a:ext>
            </a:extLst>
          </p:cNvPr>
          <p:cNvSpPr txBox="1"/>
          <p:nvPr/>
        </p:nvSpPr>
        <p:spPr>
          <a:xfrm>
            <a:off x="1576946" y="1179246"/>
            <a:ext cx="3341043" cy="655200"/>
          </a:xfrm>
          <a:prstGeom prst="rect">
            <a:avLst/>
          </a:prstGeom>
          <a:solidFill>
            <a:srgbClr val="9999FF"/>
          </a:solidFill>
          <a:ln w="12700">
            <a:noFill/>
          </a:ln>
          <a:effectLst>
            <a:softEdge rad="12700"/>
          </a:effectLst>
        </p:spPr>
        <p:txBody>
          <a:bodyPr wrap="square" lIns="72000" tIns="72000" rIns="72000" bIns="72000" rtlCol="0" anchor="ctr" anchorCtr="0">
            <a:noAutofit/>
          </a:bodyPr>
          <a:lstStyle/>
          <a:p>
            <a:pPr algn="ctr">
              <a:lnSpc>
                <a:spcPts val="1800"/>
              </a:lnSpc>
            </a:pPr>
            <a:r>
              <a:rPr lang="es-ES_tradnl" b="1" spc="60" dirty="0">
                <a:latin typeface="Arial" panose="020B0604020202020204" pitchFamily="34" charset="0"/>
                <a:ea typeface="Helvetica Neue Condensed" panose="02000503000000020004" pitchFamily="2" charset="0"/>
                <a:cs typeface="Arial" panose="020B0604020202020204" pitchFamily="34" charset="0"/>
              </a:rPr>
              <a:t>JORNADA ESCOLAR </a:t>
            </a:r>
            <a:br>
              <a:rPr lang="es-ES_tradnl" b="1" spc="60" dirty="0">
                <a:latin typeface="Arial" panose="020B0604020202020204" pitchFamily="34" charset="0"/>
                <a:ea typeface="Helvetica Neue Condensed" panose="02000503000000020004" pitchFamily="2" charset="0"/>
                <a:cs typeface="Arial" panose="020B0604020202020204" pitchFamily="34" charset="0"/>
              </a:rPr>
            </a:br>
            <a:r>
              <a:rPr lang="es-ES_tradnl" b="1" spc="60" dirty="0">
                <a:latin typeface="Arial" panose="020B0604020202020204" pitchFamily="34" charset="0"/>
                <a:ea typeface="Helvetica Neue Condensed" panose="02000503000000020004" pitchFamily="2" charset="0"/>
                <a:cs typeface="Arial" panose="020B0604020202020204" pitchFamily="34" charset="0"/>
              </a:rPr>
              <a:t>DE REFORZAMIENTO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xmlns="" id="{DCCAE608-8C30-0808-6A57-00849A2DE7A1}"/>
              </a:ext>
            </a:extLst>
          </p:cNvPr>
          <p:cNvSpPr txBox="1"/>
          <p:nvPr/>
        </p:nvSpPr>
        <p:spPr>
          <a:xfrm>
            <a:off x="1402248" y="2125455"/>
            <a:ext cx="7183813" cy="3841392"/>
          </a:xfrm>
          <a:prstGeom prst="rect">
            <a:avLst/>
          </a:prstGeom>
          <a:solidFill>
            <a:schemeClr val="bg1"/>
          </a:solidFill>
          <a:ln w="28575">
            <a:solidFill>
              <a:srgbClr val="CCC1DB"/>
            </a:solidFill>
          </a:ln>
        </p:spPr>
        <p:txBody>
          <a:bodyPr wrap="square" lIns="108000" tIns="108000" rIns="144000" rtlCol="0">
            <a:noAutofit/>
          </a:bodyPr>
          <a:lstStyle/>
          <a:p>
            <a:pPr marL="90488" indent="-90488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14 de junio </a:t>
            </a: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(miércoles)</a:t>
            </a:r>
          </a:p>
          <a:p>
            <a:pPr marL="90488" indent="-90488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5 horas</a:t>
            </a:r>
          </a:p>
          <a:p>
            <a:pPr marL="90488" indent="-90488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Personal de </a:t>
            </a: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supervisión</a:t>
            </a: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</a:t>
            </a: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directivo </a:t>
            </a: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y</a:t>
            </a: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docente</a:t>
            </a:r>
          </a:p>
          <a:p>
            <a:pPr marL="90488" indent="-90488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Todas las escuelas públicas y privadas </a:t>
            </a: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 educación básica y media superior</a:t>
            </a:r>
          </a:p>
          <a:p>
            <a:pPr marL="90488" indent="-90488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Actividades: </a:t>
            </a: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Reflexión colegiada sobre la ECIG, balance de la implementación, aprendizajes y evidencias, retos y acciones de mejora</a:t>
            </a:r>
          </a:p>
          <a:p>
            <a:pPr marL="90488" indent="-90488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Los colectivos docentes contarán con una guía para la jornada</a:t>
            </a:r>
            <a:r>
              <a:rPr lang="es-MX" sz="20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.</a:t>
            </a:r>
            <a:endParaRPr lang="es-MX" sz="20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2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437322"/>
            <a:ext cx="9144000" cy="43732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/>
              <a:t>TEMAS DEL TALLER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xmlns="" id="{7445DB13-5B09-5449-34FF-7EEC8C8B3947}"/>
              </a:ext>
            </a:extLst>
          </p:cNvPr>
          <p:cNvSpPr/>
          <p:nvPr/>
        </p:nvSpPr>
        <p:spPr>
          <a:xfrm>
            <a:off x="549237" y="1456210"/>
            <a:ext cx="720000" cy="720000"/>
          </a:xfrm>
          <a:prstGeom prst="ellipse">
            <a:avLst/>
          </a:prstGeom>
          <a:solidFill>
            <a:srgbClr val="B5E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EB0899B2-67FC-8954-22DF-7492C691DA8C}"/>
              </a:ext>
            </a:extLst>
          </p:cNvPr>
          <p:cNvSpPr txBox="1"/>
          <p:nvPr/>
        </p:nvSpPr>
        <p:spPr>
          <a:xfrm>
            <a:off x="656057" y="1559081"/>
            <a:ext cx="504000" cy="504000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  <p:txBody>
          <a:bodyPr wrap="square" lIns="72000" tIns="72000" rIns="72000" bIns="72000" rtlCol="0" anchor="ctr" anchorCtr="0">
            <a:noAutofit/>
          </a:bodyPr>
          <a:lstStyle/>
          <a:p>
            <a:pPr algn="ctr"/>
            <a:r>
              <a:rPr lang="es-ES_tradnl" sz="2800" b="1" spc="80" dirty="0">
                <a:latin typeface="Arial" panose="020B0604020202020204" pitchFamily="34" charset="0"/>
                <a:ea typeface="Helvetica Neue Condensed Black" panose="02000503000000020004" pitchFamily="2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xmlns="" id="{7445DB13-5B09-5449-34FF-7EEC8C8B3947}"/>
              </a:ext>
            </a:extLst>
          </p:cNvPr>
          <p:cNvSpPr/>
          <p:nvPr/>
        </p:nvSpPr>
        <p:spPr>
          <a:xfrm>
            <a:off x="549237" y="2590802"/>
            <a:ext cx="720000" cy="720000"/>
          </a:xfrm>
          <a:prstGeom prst="ellipse">
            <a:avLst/>
          </a:prstGeom>
          <a:solidFill>
            <a:srgbClr val="B5E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EB0899B2-67FC-8954-22DF-7492C691DA8C}"/>
              </a:ext>
            </a:extLst>
          </p:cNvPr>
          <p:cNvSpPr txBox="1"/>
          <p:nvPr/>
        </p:nvSpPr>
        <p:spPr>
          <a:xfrm>
            <a:off x="657237" y="2718002"/>
            <a:ext cx="504000" cy="504000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  <p:txBody>
          <a:bodyPr wrap="square" lIns="72000" tIns="72000" rIns="72000" bIns="72000" rtlCol="0" anchor="ctr" anchorCtr="0">
            <a:noAutofit/>
          </a:bodyPr>
          <a:lstStyle/>
          <a:p>
            <a:pPr algn="ctr"/>
            <a:r>
              <a:rPr lang="es-ES_tradnl" sz="2800" b="1" spc="80" dirty="0">
                <a:latin typeface="Arial" panose="020B0604020202020204" pitchFamily="34" charset="0"/>
                <a:ea typeface="Helvetica Neue Condensed Black" panose="02000503000000020004" pitchFamily="2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xmlns="" id="{7445DB13-5B09-5449-34FF-7EEC8C8B3947}"/>
              </a:ext>
            </a:extLst>
          </p:cNvPr>
          <p:cNvSpPr/>
          <p:nvPr/>
        </p:nvSpPr>
        <p:spPr>
          <a:xfrm>
            <a:off x="549237" y="3688757"/>
            <a:ext cx="720000" cy="720000"/>
          </a:xfrm>
          <a:prstGeom prst="ellipse">
            <a:avLst/>
          </a:prstGeom>
          <a:solidFill>
            <a:srgbClr val="B5E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xmlns="" id="{EB0899B2-67FC-8954-22DF-7492C691DA8C}"/>
              </a:ext>
            </a:extLst>
          </p:cNvPr>
          <p:cNvSpPr txBox="1"/>
          <p:nvPr/>
        </p:nvSpPr>
        <p:spPr>
          <a:xfrm>
            <a:off x="657237" y="3827381"/>
            <a:ext cx="504000" cy="504000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  <p:txBody>
          <a:bodyPr wrap="square" lIns="72000" tIns="72000" rIns="72000" bIns="72000" rtlCol="0" anchor="ctr" anchorCtr="0">
            <a:noAutofit/>
          </a:bodyPr>
          <a:lstStyle/>
          <a:p>
            <a:pPr algn="ctr"/>
            <a:r>
              <a:rPr lang="es-ES_tradnl" sz="2800" b="1" spc="80" dirty="0">
                <a:latin typeface="Arial" panose="020B0604020202020204" pitchFamily="34" charset="0"/>
                <a:ea typeface="Helvetica Neue Condensed Black" panose="02000503000000020004" pitchFamily="2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xmlns="" id="{7445DB13-5B09-5449-34FF-7EEC8C8B3947}"/>
              </a:ext>
            </a:extLst>
          </p:cNvPr>
          <p:cNvSpPr/>
          <p:nvPr/>
        </p:nvSpPr>
        <p:spPr>
          <a:xfrm>
            <a:off x="575353" y="4877941"/>
            <a:ext cx="720000" cy="720000"/>
          </a:xfrm>
          <a:prstGeom prst="ellipse">
            <a:avLst/>
          </a:prstGeom>
          <a:solidFill>
            <a:srgbClr val="B5E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xmlns="" id="{EB0899B2-67FC-8954-22DF-7492C691DA8C}"/>
              </a:ext>
            </a:extLst>
          </p:cNvPr>
          <p:cNvSpPr txBox="1"/>
          <p:nvPr/>
        </p:nvSpPr>
        <p:spPr>
          <a:xfrm>
            <a:off x="683353" y="4989269"/>
            <a:ext cx="504000" cy="504000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  <p:txBody>
          <a:bodyPr wrap="square" lIns="72000" tIns="72000" rIns="72000" bIns="72000" rtlCol="0" anchor="ctr" anchorCtr="0">
            <a:noAutofit/>
          </a:bodyPr>
          <a:lstStyle/>
          <a:p>
            <a:pPr algn="ctr"/>
            <a:r>
              <a:rPr lang="es-ES_tradnl" sz="2800" b="1" spc="80" dirty="0">
                <a:latin typeface="Arial" panose="020B0604020202020204" pitchFamily="34" charset="0"/>
                <a:ea typeface="Helvetica Neue Condensed Black" panose="02000503000000020004" pitchFamily="2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xmlns="" id="{AE3F9BE8-A707-CBBB-7108-93E85FE63020}"/>
              </a:ext>
            </a:extLst>
          </p:cNvPr>
          <p:cNvSpPr txBox="1"/>
          <p:nvPr/>
        </p:nvSpPr>
        <p:spPr>
          <a:xfrm>
            <a:off x="1376057" y="1559081"/>
            <a:ext cx="7124131" cy="511137"/>
          </a:xfrm>
          <a:prstGeom prst="rect">
            <a:avLst/>
          </a:prstGeom>
          <a:solidFill>
            <a:schemeClr val="bg1"/>
          </a:solidFill>
          <a:ln w="28575">
            <a:solidFill>
              <a:srgbClr val="7030A0"/>
            </a:solidFill>
          </a:ln>
        </p:spPr>
        <p:txBody>
          <a:bodyPr wrap="square" lIns="72000" tIns="36000" rIns="144000" bIns="36000" rtlCol="0" anchor="ctr" anchorCtr="0">
            <a:noAutofit/>
          </a:bodyPr>
          <a:lstStyle/>
          <a:p>
            <a:pPr marR="0" lvl="0" algn="just" defTabSz="4572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es-MX" b="0" i="0" kern="100" spc="-20" dirty="0">
                <a:effectLst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La </a:t>
            </a:r>
            <a:r>
              <a:rPr lang="es-MX" i="0" kern="100" spc="-20" dirty="0">
                <a:effectLst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ECIG: relevancia, </a:t>
            </a:r>
            <a:r>
              <a:rPr lang="es-MX" kern="100" spc="-2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o</a:t>
            </a:r>
            <a:r>
              <a:rPr lang="es-MX" b="0" i="0" kern="100" spc="-20" dirty="0">
                <a:effectLst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bjetivos de aprendizaje, propuesta pedagógica</a:t>
            </a:r>
            <a:endParaRPr lang="es-MX" kern="100" spc="-2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xmlns="" id="{AE3F9BE8-A707-CBBB-7108-93E85FE63020}"/>
              </a:ext>
            </a:extLst>
          </p:cNvPr>
          <p:cNvSpPr txBox="1"/>
          <p:nvPr/>
        </p:nvSpPr>
        <p:spPr>
          <a:xfrm>
            <a:off x="1376057" y="2718002"/>
            <a:ext cx="7124131" cy="511137"/>
          </a:xfrm>
          <a:prstGeom prst="rect">
            <a:avLst/>
          </a:prstGeom>
          <a:solidFill>
            <a:schemeClr val="bg1"/>
          </a:solidFill>
          <a:ln w="28575">
            <a:solidFill>
              <a:srgbClr val="7030A0"/>
            </a:solidFill>
          </a:ln>
        </p:spPr>
        <p:txBody>
          <a:bodyPr wrap="square" lIns="72000" tIns="36000" rIns="144000" bIns="36000" rtlCol="0" anchor="ctr" anchorCtr="0">
            <a:noAutofit/>
          </a:bodyPr>
          <a:lstStyle/>
          <a:p>
            <a:pPr algn="just">
              <a:spcAft>
                <a:spcPts val="600"/>
              </a:spcAft>
              <a:defRPr/>
            </a:pPr>
            <a:r>
              <a:rPr lang="es-MX" kern="100" spc="-2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El papel del docente en la ECIG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xmlns="" id="{AE3F9BE8-A707-CBBB-7108-93E85FE63020}"/>
              </a:ext>
            </a:extLst>
          </p:cNvPr>
          <p:cNvSpPr txBox="1"/>
          <p:nvPr/>
        </p:nvSpPr>
        <p:spPr>
          <a:xfrm>
            <a:off x="1376056" y="3800992"/>
            <a:ext cx="7124131" cy="511137"/>
          </a:xfrm>
          <a:prstGeom prst="rect">
            <a:avLst/>
          </a:prstGeom>
          <a:solidFill>
            <a:schemeClr val="bg1"/>
          </a:solidFill>
          <a:ln w="28575">
            <a:solidFill>
              <a:srgbClr val="7030A0"/>
            </a:solidFill>
          </a:ln>
        </p:spPr>
        <p:txBody>
          <a:bodyPr wrap="square" lIns="72000" tIns="36000" rIns="144000" bIns="36000" rtlCol="0" anchor="ctr" anchorCtr="0">
            <a:noAutofit/>
          </a:bodyPr>
          <a:lstStyle/>
          <a:p>
            <a:pPr algn="just">
              <a:spcAft>
                <a:spcPts val="600"/>
              </a:spcAft>
              <a:defRPr/>
            </a:pPr>
            <a:r>
              <a:rPr lang="es-MX" kern="100" spc="-3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La gestión </a:t>
            </a:r>
            <a:r>
              <a:rPr lang="es-MX" kern="100" spc="-30" dirty="0" smtClean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directiva-supervisora </a:t>
            </a:r>
            <a:r>
              <a:rPr lang="es-MX" kern="100" spc="-3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en la ECIG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xmlns="" id="{AE3F9BE8-A707-CBBB-7108-93E85FE63020}"/>
              </a:ext>
            </a:extLst>
          </p:cNvPr>
          <p:cNvSpPr txBox="1"/>
          <p:nvPr/>
        </p:nvSpPr>
        <p:spPr>
          <a:xfrm>
            <a:off x="1403353" y="4976151"/>
            <a:ext cx="7124131" cy="511137"/>
          </a:xfrm>
          <a:prstGeom prst="rect">
            <a:avLst/>
          </a:prstGeom>
          <a:solidFill>
            <a:schemeClr val="bg1"/>
          </a:solidFill>
          <a:ln w="28575">
            <a:solidFill>
              <a:srgbClr val="7030A0"/>
            </a:solidFill>
          </a:ln>
        </p:spPr>
        <p:txBody>
          <a:bodyPr wrap="square" lIns="72000" tIns="36000" rIns="144000" bIns="36000" rtlCol="0" anchor="ctr" anchorCtr="0">
            <a:noAutofit/>
          </a:bodyPr>
          <a:lstStyle/>
          <a:p>
            <a:pPr algn="just">
              <a:spcAft>
                <a:spcPts val="600"/>
              </a:spcAft>
              <a:defRPr/>
            </a:pPr>
            <a:r>
              <a:rPr lang="es-MX" kern="100" spc="-2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Cómo trabajar la ECIG en la escuela</a:t>
            </a:r>
          </a:p>
        </p:txBody>
      </p:sp>
    </p:spTree>
    <p:extLst>
      <p:ext uri="{BB962C8B-B14F-4D97-AF65-F5344CB8AC3E}">
        <p14:creationId xmlns:p14="http://schemas.microsoft.com/office/powerpoint/2010/main" val="20310543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1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ema1" id="{A5A19185-7BE4-4BE5-B715-5B06D41BD9EC}" vid="{D31B7D47-AC59-4CE2-B48E-C66BD33BCFB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515</TotalTime>
  <Words>1349</Words>
  <Application>Microsoft Office PowerPoint</Application>
  <PresentationFormat>Presentación en pantalla (4:3)</PresentationFormat>
  <Paragraphs>141</Paragraphs>
  <Slides>26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27" baseType="lpstr">
      <vt:lpstr>Tema1</vt:lpstr>
      <vt:lpstr>Presentación de PowerPoint</vt:lpstr>
      <vt:lpstr>AGENDA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Miriam López Nieto</dc:creator>
  <cp:lastModifiedBy>Lenovo</cp:lastModifiedBy>
  <cp:revision>47</cp:revision>
  <cp:lastPrinted>2023-06-12T16:00:12Z</cp:lastPrinted>
  <dcterms:created xsi:type="dcterms:W3CDTF">2023-06-06T20:30:44Z</dcterms:created>
  <dcterms:modified xsi:type="dcterms:W3CDTF">2023-06-13T21:21:57Z</dcterms:modified>
</cp:coreProperties>
</file>

<file path=docProps/thumbnail.jpeg>
</file>